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6"/>
  </p:notesMasterIdLst>
  <p:sldIdLst>
    <p:sldId id="284" r:id="rId2"/>
    <p:sldId id="258" r:id="rId3"/>
    <p:sldId id="288" r:id="rId4"/>
    <p:sldId id="271" r:id="rId5"/>
    <p:sldId id="289" r:id="rId6"/>
    <p:sldId id="290" r:id="rId7"/>
    <p:sldId id="275" r:id="rId8"/>
    <p:sldId id="291" r:id="rId9"/>
    <p:sldId id="292" r:id="rId10"/>
    <p:sldId id="293" r:id="rId11"/>
    <p:sldId id="294" r:id="rId12"/>
    <p:sldId id="287" r:id="rId13"/>
    <p:sldId id="269" r:id="rId14"/>
    <p:sldId id="270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4186"/>
    <a:srgbClr val="E38B2E"/>
    <a:srgbClr val="F2942F"/>
    <a:srgbClr val="D53E29"/>
    <a:srgbClr val="72B025"/>
    <a:srgbClr val="38AADD"/>
    <a:srgbClr val="E0EDFE"/>
    <a:srgbClr val="E1F7FC"/>
    <a:srgbClr val="ECFEF5"/>
    <a:srgbClr val="B2F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97" autoAdjust="0"/>
    <p:restoredTop sz="94734"/>
  </p:normalViewPr>
  <p:slideViewPr>
    <p:cSldViewPr snapToGrid="0">
      <p:cViewPr varScale="1">
        <p:scale>
          <a:sx n="112" d="100"/>
          <a:sy n="112" d="100"/>
        </p:scale>
        <p:origin x="200" y="14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E903DD-F162-3947-9EC1-26CA6BA8EF9C}" type="datetimeFigureOut">
              <a:rPr kumimoji="1" lang="x-none" altLang="en-US" smtClean="0"/>
              <a:t>2025. 5. 21.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42D08C-C363-C64F-87A2-70FC29D21BC7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886729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x-none" sz="1800" kern="0" dirty="0">
                <a:effectLst/>
                <a:latin typeface="맑은 고딕" panose="020B0503020000020004" pitchFamily="34" charset="-127"/>
                <a:ea typeface="굴림" panose="020B0600000101010101" pitchFamily="34" charset="-127"/>
                <a:cs typeface="굴림" panose="020B0600000101010101" pitchFamily="34" charset="-127"/>
              </a:rPr>
              <a:t>이메일로 받은 정보 중 휠체어 이용고객들이 배차시간에 다소 영향이 있음을 확인</a:t>
            </a:r>
            <a:endParaRPr lang="x-none" altLang="x-none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2D08C-C363-C64F-87A2-70FC29D21BC7}" type="slidenum">
              <a:rPr kumimoji="1" lang="x-none" altLang="en-US" smtClean="0"/>
              <a:t>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034697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2D08C-C363-C64F-87A2-70FC29D21BC7}" type="slidenum">
              <a:rPr kumimoji="1" lang="x-none" altLang="en-US" smtClean="0"/>
              <a:t>11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141147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FDDF3-89BA-C248-9FD8-A56A14FE357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2025. 5. 21.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703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359D3-6568-1A4F-A4D2-1E45EDB1F5E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2025. 5. 21.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010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9EB97-99BE-504E-957E-E4D7514DD5F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2025. 5. 21.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365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70A161-5D16-9293-2785-88C41B316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DBAE6-D588-734D-8415-18871C7EBBB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2025. 5. 21.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AC1EFD-41D9-06CF-8F12-1681B8002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6BDF04E-B6B5-3DB2-C429-B98D56842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343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A9CFE-5215-1C4D-8C6A-8DAC7FB3F45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2025. 5. 21.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351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0618F-6324-DA45-8B82-47D05CE69D2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2025. 5. 21.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873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39241-E8FC-0C45-AEE9-5AB22B90797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2025. 5. 21.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872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04DF3-5005-FB43-A4A0-6BABA0B4B99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2025. 5. 21.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529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5466-7042-F44E-A8F9-9965C41F48F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2025. 5. 21.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945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95820-5901-874A-BA51-8780852D7D2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2025. 5. 21.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576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6BB5A-517B-2F43-A82C-D4610B4984F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2025. 5. 21.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394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E168A-F909-EB43-87BD-0794649B8FE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2025. 5. 21.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815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8.pn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17" Type="http://schemas.openxmlformats.org/officeDocument/2006/relationships/image" Target="../media/image7.svg"/><Relationship Id="rId2" Type="http://schemas.openxmlformats.org/officeDocument/2006/relationships/image" Target="../media/image4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35.pn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4" Type="http://schemas.openxmlformats.org/officeDocument/2006/relationships/image" Target="../media/image9.svg"/><Relationship Id="rId9" Type="http://schemas.openxmlformats.org/officeDocument/2006/relationships/image" Target="../media/image28.svg"/><Relationship Id="rId1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18" Type="http://schemas.openxmlformats.org/officeDocument/2006/relationships/image" Target="../media/image38.png"/><Relationship Id="rId3" Type="http://schemas.openxmlformats.org/officeDocument/2006/relationships/image" Target="../media/image4.png"/><Relationship Id="rId21" Type="http://schemas.openxmlformats.org/officeDocument/2006/relationships/image" Target="../media/image18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.sv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5" Type="http://schemas.openxmlformats.org/officeDocument/2006/relationships/image" Target="../media/image8.png"/><Relationship Id="rId10" Type="http://schemas.openxmlformats.org/officeDocument/2006/relationships/image" Target="../media/image31.png"/><Relationship Id="rId19" Type="http://schemas.openxmlformats.org/officeDocument/2006/relationships/image" Target="../media/image39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46.svg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12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11" Type="http://schemas.openxmlformats.org/officeDocument/2006/relationships/image" Target="../media/image44.png"/><Relationship Id="rId5" Type="http://schemas.openxmlformats.org/officeDocument/2006/relationships/image" Target="../media/image25.png"/><Relationship Id="rId10" Type="http://schemas.openxmlformats.org/officeDocument/2006/relationships/image" Target="../media/image7.svg"/><Relationship Id="rId4" Type="http://schemas.openxmlformats.org/officeDocument/2006/relationships/image" Target="../media/image41.svg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3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8.svg"/><Relationship Id="rId4" Type="http://schemas.openxmlformats.org/officeDocument/2006/relationships/image" Target="../media/image9.sv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Relationship Id="rId9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23.png"/><Relationship Id="rId4" Type="http://schemas.openxmlformats.org/officeDocument/2006/relationships/image" Target="../media/image9.svg"/><Relationship Id="rId9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8.pn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17" Type="http://schemas.openxmlformats.org/officeDocument/2006/relationships/image" Target="../media/image7.svg"/><Relationship Id="rId2" Type="http://schemas.openxmlformats.org/officeDocument/2006/relationships/image" Target="../media/image4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pn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4" Type="http://schemas.openxmlformats.org/officeDocument/2006/relationships/image" Target="../media/image9.svg"/><Relationship Id="rId9" Type="http://schemas.openxmlformats.org/officeDocument/2006/relationships/image" Target="../media/image28.svg"/><Relationship Id="rId1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>
            <a:extLst>
              <a:ext uri="{FF2B5EF4-FFF2-40B4-BE49-F238E27FC236}">
                <a16:creationId xmlns:a16="http://schemas.microsoft.com/office/drawing/2014/main" id="{E50BB97B-DDA7-06F5-9DFE-DD58BCBD8E10}"/>
              </a:ext>
            </a:extLst>
          </p:cNvPr>
          <p:cNvSpPr/>
          <p:nvPr/>
        </p:nvSpPr>
        <p:spPr>
          <a:xfrm>
            <a:off x="7825861" y="104754"/>
            <a:ext cx="4389913" cy="4506755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gradFill>
            <a:gsLst>
              <a:gs pos="0">
                <a:srgbClr val="374B91"/>
              </a:gs>
              <a:gs pos="100000">
                <a:srgbClr val="1491D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BFCF06B-0301-5282-4768-C2943FBF3E73}"/>
              </a:ext>
            </a:extLst>
          </p:cNvPr>
          <p:cNvSpPr/>
          <p:nvPr/>
        </p:nvSpPr>
        <p:spPr>
          <a:xfrm>
            <a:off x="-4516" y="-3371"/>
            <a:ext cx="12192000" cy="721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11" name="사각형: 둥근 모서리 5">
            <a:extLst>
              <a:ext uri="{FF2B5EF4-FFF2-40B4-BE49-F238E27FC236}">
                <a16:creationId xmlns:a16="http://schemas.microsoft.com/office/drawing/2014/main" id="{18C3BC7F-8066-4BC7-7B4C-CBC5E7481E08}"/>
              </a:ext>
            </a:extLst>
          </p:cNvPr>
          <p:cNvSpPr/>
          <p:nvPr/>
        </p:nvSpPr>
        <p:spPr>
          <a:xfrm>
            <a:off x="695231" y="1295394"/>
            <a:ext cx="10792506" cy="176217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2000">
                <a:srgbClr val="1B74B8"/>
              </a:gs>
              <a:gs pos="0">
                <a:srgbClr val="254F8E"/>
              </a:gs>
              <a:gs pos="100000">
                <a:srgbClr val="00A9F8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 algn="ctr"/>
            <a:endParaRPr lang="ko-KR" altLang="en-US" sz="3200" b="1" dirty="0"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8CD75E7-24A9-E46F-1F08-F3B2E4206572}"/>
              </a:ext>
            </a:extLst>
          </p:cNvPr>
          <p:cNvGrpSpPr/>
          <p:nvPr/>
        </p:nvGrpSpPr>
        <p:grpSpPr>
          <a:xfrm>
            <a:off x="695232" y="1567413"/>
            <a:ext cx="10792505" cy="1118309"/>
            <a:chOff x="695232" y="1508037"/>
            <a:chExt cx="10792505" cy="1118309"/>
          </a:xfrm>
        </p:grpSpPr>
        <p:sp>
          <p:nvSpPr>
            <p:cNvPr id="39" name="テキスト ボックス 21">
              <a:extLst>
                <a:ext uri="{FF2B5EF4-FFF2-40B4-BE49-F238E27FC236}">
                  <a16:creationId xmlns:a16="http://schemas.microsoft.com/office/drawing/2014/main" id="{979227FB-96CD-24E1-9294-7D234E6212BB}"/>
                </a:ext>
              </a:extLst>
            </p:cNvPr>
            <p:cNvSpPr txBox="1"/>
            <p:nvPr/>
          </p:nvSpPr>
          <p:spPr>
            <a:xfrm>
              <a:off x="695232" y="2001303"/>
              <a:ext cx="10792505" cy="625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ko-KR" altLang="en-US" sz="3200" b="1" dirty="0">
                  <a:ln w="1905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수원시 장애인 </a:t>
              </a:r>
              <a:r>
                <a:rPr lang="ko-KR" altLang="en-US" sz="3200" b="1" dirty="0">
                  <a:ln w="1905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/>
                  <a:latin typeface="Malgun Gothic" panose="020B0503020000020004" pitchFamily="34" charset="-127"/>
                  <a:ea typeface="Malgun Gothic" panose="020B0503020000020004" pitchFamily="34" charset="-127"/>
                </a:rPr>
                <a:t>콜택시</a:t>
              </a:r>
              <a:r>
                <a:rPr lang="ko-KR" altLang="en-US" sz="3200" b="1" dirty="0">
                  <a:ln w="1905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lang="ko-KR" altLang="en-US" sz="3200" b="1" dirty="0">
                  <a:ln w="1905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/>
                  <a:latin typeface="Malgun Gothic" panose="020B0503020000020004" pitchFamily="34" charset="-127"/>
                  <a:ea typeface="Malgun Gothic" panose="020B0503020000020004" pitchFamily="34" charset="-127"/>
                </a:rPr>
                <a:t>배차시간</a:t>
              </a:r>
              <a:r>
                <a:rPr lang="ko-KR" altLang="en-US" sz="3200" b="1" dirty="0">
                  <a:ln w="1905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lang="ko-KR" altLang="en-US" sz="3200" b="1" dirty="0">
                  <a:ln w="1905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/>
                  <a:latin typeface="Malgun Gothic" panose="020B0503020000020004" pitchFamily="34" charset="-127"/>
                  <a:ea typeface="Malgun Gothic" panose="020B0503020000020004" pitchFamily="34" charset="-127"/>
                </a:rPr>
                <a:t>시스템</a:t>
              </a:r>
              <a:r>
                <a:rPr lang="ko-KR" altLang="en-US" sz="3200" b="1" dirty="0">
                  <a:ln w="1905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lang="ko-KR" altLang="en-US" sz="3200" b="1" dirty="0">
                  <a:ln w="1905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/>
                  <a:latin typeface="Malgun Gothic" panose="020B0503020000020004" pitchFamily="34" charset="-127"/>
                  <a:ea typeface="Malgun Gothic" panose="020B0503020000020004" pitchFamily="34" charset="-127"/>
                </a:rPr>
                <a:t>개선안</a:t>
              </a:r>
              <a:endParaRPr kumimoji="1" lang="en-US" altLang="ko-KR" sz="3200" b="1" dirty="0">
                <a:ln w="19050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Google Shape;784;p37">
              <a:extLst>
                <a:ext uri="{FF2B5EF4-FFF2-40B4-BE49-F238E27FC236}">
                  <a16:creationId xmlns:a16="http://schemas.microsoft.com/office/drawing/2014/main" id="{70DB6FD9-502A-B37B-20BF-B34D539E0FC6}"/>
                </a:ext>
              </a:extLst>
            </p:cNvPr>
            <p:cNvSpPr txBox="1">
              <a:spLocks/>
            </p:cNvSpPr>
            <p:nvPr/>
          </p:nvSpPr>
          <p:spPr>
            <a:xfrm>
              <a:off x="6893272" y="1508037"/>
              <a:ext cx="3941553" cy="5895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Nunito Sans"/>
                <a:buNone/>
                <a:defRPr sz="1400" b="0" i="0" u="none" strike="noStrike" cap="none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Nunito Sans"/>
                <a:buNone/>
                <a:defRPr sz="1800" b="0" i="0" u="none" strike="noStrike" cap="none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Nunito Sans"/>
                <a:buNone/>
                <a:defRPr sz="1800" b="0" i="0" u="none" strike="noStrike" cap="none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Nunito Sans"/>
                <a:buNone/>
                <a:defRPr sz="1800" b="0" i="0" u="none" strike="noStrike" cap="none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Nunito Sans"/>
                <a:buNone/>
                <a:defRPr sz="1800" b="0" i="0" u="none" strike="noStrike" cap="none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Nunito Sans"/>
                <a:buNone/>
                <a:defRPr sz="1800" b="0" i="0" u="none" strike="noStrike" cap="none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Nunito Sans"/>
                <a:buNone/>
                <a:defRPr sz="1800" b="0" i="0" u="none" strike="noStrike" cap="none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Nunito Sans"/>
                <a:buNone/>
                <a:defRPr sz="1800" b="0" i="0" u="none" strike="noStrike" cap="none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Nunito Sans"/>
                <a:buNone/>
                <a:defRPr sz="1800" b="0" i="0" u="none" strike="noStrike" cap="none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9pPr>
            </a:lstStyle>
            <a:p>
              <a:pPr marL="0" indent="0" algn="l">
                <a:lnSpc>
                  <a:spcPct val="150000"/>
                </a:lnSpc>
              </a:pPr>
              <a:r>
                <a:rPr lang="ko-KR" altLang="en-US" sz="1600" b="1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경기대학교 산업경영정보공학과</a:t>
              </a:r>
              <a:endParaRPr lang="en-US" altLang="ko-KR" sz="16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cxnSp>
        <p:nvCxnSpPr>
          <p:cNvPr id="46" name="직선 연결선 13">
            <a:extLst>
              <a:ext uri="{FF2B5EF4-FFF2-40B4-BE49-F238E27FC236}">
                <a16:creationId xmlns:a16="http://schemas.microsoft.com/office/drawing/2014/main" id="{98E5B7E3-ACB9-EF5D-B532-3D1D9BA332A5}"/>
              </a:ext>
            </a:extLst>
          </p:cNvPr>
          <p:cNvCxnSpPr>
            <a:cxnSpLocks/>
          </p:cNvCxnSpPr>
          <p:nvPr/>
        </p:nvCxnSpPr>
        <p:spPr>
          <a:xfrm flipH="1">
            <a:off x="0" y="6711977"/>
            <a:ext cx="12201030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0064F0"/>
                </a:gs>
                <a:gs pos="99000">
                  <a:srgbClr val="00A8F7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 descr="그래픽, 그래픽 디자인, 스크린샷, 폰트이(가) 표시된 사진&#10;&#10;자동 생성된 설명">
            <a:extLst>
              <a:ext uri="{FF2B5EF4-FFF2-40B4-BE49-F238E27FC236}">
                <a16:creationId xmlns:a16="http://schemas.microsoft.com/office/drawing/2014/main" id="{14E815B3-140A-1D2B-5465-41A0635E31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747" y="149637"/>
            <a:ext cx="619474" cy="41595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5D9A3D0B-FA7C-D45A-E1A3-CBAE1F037608}"/>
              </a:ext>
            </a:extLst>
          </p:cNvPr>
          <p:cNvGrpSpPr/>
          <p:nvPr/>
        </p:nvGrpSpPr>
        <p:grpSpPr>
          <a:xfrm>
            <a:off x="6127409" y="5104428"/>
            <a:ext cx="4203700" cy="916356"/>
            <a:chOff x="905769" y="4633883"/>
            <a:chExt cx="4203700" cy="916356"/>
          </a:xfrm>
        </p:grpSpPr>
        <p:sp>
          <p:nvSpPr>
            <p:cNvPr id="43" name="Google Shape;784;p37">
              <a:extLst>
                <a:ext uri="{FF2B5EF4-FFF2-40B4-BE49-F238E27FC236}">
                  <a16:creationId xmlns:a16="http://schemas.microsoft.com/office/drawing/2014/main" id="{D6063D17-130A-ADC3-BA6B-05876ADF5FE9}"/>
                </a:ext>
              </a:extLst>
            </p:cNvPr>
            <p:cNvSpPr txBox="1">
              <a:spLocks/>
            </p:cNvSpPr>
            <p:nvPr/>
          </p:nvSpPr>
          <p:spPr>
            <a:xfrm>
              <a:off x="905769" y="4950969"/>
              <a:ext cx="4203700" cy="5992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Nunito Sans"/>
                <a:buNone/>
                <a:defRPr sz="1400" b="0" i="0" u="none" strike="noStrike" cap="none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Nunito Sans"/>
                <a:buNone/>
                <a:defRPr sz="1800" b="0" i="0" u="none" strike="noStrike" cap="none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Nunito Sans"/>
                <a:buNone/>
                <a:defRPr sz="1800" b="0" i="0" u="none" strike="noStrike" cap="none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Nunito Sans"/>
                <a:buNone/>
                <a:defRPr sz="1800" b="0" i="0" u="none" strike="noStrike" cap="none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Nunito Sans"/>
                <a:buNone/>
                <a:defRPr sz="1800" b="0" i="0" u="none" strike="noStrike" cap="none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Nunito Sans"/>
                <a:buNone/>
                <a:defRPr sz="1800" b="0" i="0" u="none" strike="noStrike" cap="none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Nunito Sans"/>
                <a:buNone/>
                <a:defRPr sz="1800" b="0" i="0" u="none" strike="noStrike" cap="none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Nunito Sans"/>
                <a:buNone/>
                <a:defRPr sz="1800" b="0" i="0" u="none" strike="noStrike" cap="none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Nunito Sans"/>
                <a:buNone/>
                <a:defRPr sz="1800" b="0" i="0" u="none" strike="noStrike" cap="none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9pPr>
            </a:lstStyle>
            <a:p>
              <a:pPr marL="0" indent="0" algn="r">
                <a:lnSpc>
                  <a:spcPct val="150000"/>
                </a:lnSpc>
              </a:pPr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고릴라 특수부대</a:t>
              </a:r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-</a:t>
              </a:r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이원호</a:t>
              </a:r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,</a:t>
              </a:r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lang="ko-KR" altLang="en-US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정재선</a:t>
              </a:r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,</a:t>
              </a:r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안세훈</a:t>
              </a:r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,</a:t>
              </a:r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lang="ko-KR" altLang="en-US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윤예일</a:t>
              </a:r>
              <a:endPara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6" name="Google Shape;784;p37">
              <a:extLst>
                <a:ext uri="{FF2B5EF4-FFF2-40B4-BE49-F238E27FC236}">
                  <a16:creationId xmlns:a16="http://schemas.microsoft.com/office/drawing/2014/main" id="{5C7CEC02-0594-DF8D-839A-F8C2EBE1AE60}"/>
                </a:ext>
              </a:extLst>
            </p:cNvPr>
            <p:cNvSpPr txBox="1">
              <a:spLocks/>
            </p:cNvSpPr>
            <p:nvPr/>
          </p:nvSpPr>
          <p:spPr>
            <a:xfrm>
              <a:off x="3186547" y="4633883"/>
              <a:ext cx="1922922" cy="5992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Nunito Sans"/>
                <a:buNone/>
                <a:defRPr sz="1400" b="0" i="0" u="none" strike="noStrike" cap="none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Nunito Sans"/>
                <a:buNone/>
                <a:defRPr sz="1800" b="0" i="0" u="none" strike="noStrike" cap="none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Nunito Sans"/>
                <a:buNone/>
                <a:defRPr sz="1800" b="0" i="0" u="none" strike="noStrike" cap="none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Nunito Sans"/>
                <a:buNone/>
                <a:defRPr sz="1800" b="0" i="0" u="none" strike="noStrike" cap="none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Nunito Sans"/>
                <a:buNone/>
                <a:defRPr sz="1800" b="0" i="0" u="none" strike="noStrike" cap="none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Nunito Sans"/>
                <a:buNone/>
                <a:defRPr sz="1800" b="0" i="0" u="none" strike="noStrike" cap="none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Nunito Sans"/>
                <a:buNone/>
                <a:defRPr sz="1800" b="0" i="0" u="none" strike="noStrike" cap="none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Nunito Sans"/>
                <a:buNone/>
                <a:defRPr sz="1800" b="0" i="0" u="none" strike="noStrike" cap="none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Nunito Sans"/>
                <a:buNone/>
                <a:defRPr sz="1800" b="0" i="0" u="none" strike="noStrike" cap="none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9pPr>
            </a:lstStyle>
            <a:p>
              <a:pPr marL="0" indent="0" algn="r">
                <a:lnSpc>
                  <a:spcPct val="150000"/>
                </a:lnSpc>
              </a:pPr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2024.</a:t>
              </a:r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06.</a:t>
              </a:r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18</a:t>
              </a:r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(</a:t>
              </a:r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화</a:t>
              </a:r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)</a:t>
              </a:r>
            </a:p>
          </p:txBody>
        </p:sp>
      </p:grp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B36B34B1-C110-8FA3-0EBC-A043767CE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686D56-8B89-9A6A-E5FF-638E1F02E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290" y="4148891"/>
            <a:ext cx="2730263" cy="206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 descr="텍스트, 의류, 스크린샷, 인간의 얼굴이(가) 표시된 사진&#10;&#10;자동 생성된 설명">
            <a:extLst>
              <a:ext uri="{FF2B5EF4-FFF2-40B4-BE49-F238E27FC236}">
                <a16:creationId xmlns:a16="http://schemas.microsoft.com/office/drawing/2014/main" id="{56EA7DD1-F4FA-3DA6-6E4B-CF6DA1D216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62"/>
          <a:stretch/>
        </p:blipFill>
        <p:spPr>
          <a:xfrm>
            <a:off x="3305765" y="3953436"/>
            <a:ext cx="2489941" cy="211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478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7">
            <a:extLst>
              <a:ext uri="{FF2B5EF4-FFF2-40B4-BE49-F238E27FC236}">
                <a16:creationId xmlns:a16="http://schemas.microsoft.com/office/drawing/2014/main" id="{815F5EAB-5159-69A5-601D-152EC6FD9574}"/>
              </a:ext>
            </a:extLst>
          </p:cNvPr>
          <p:cNvSpPr/>
          <p:nvPr/>
        </p:nvSpPr>
        <p:spPr>
          <a:xfrm>
            <a:off x="228600" y="935860"/>
            <a:ext cx="5361793" cy="5420490"/>
          </a:xfrm>
          <a:prstGeom prst="roundRect">
            <a:avLst>
              <a:gd name="adj" fmla="val 1321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>
              <a:defRPr/>
            </a:pPr>
            <a:endParaRPr lang="en-US" altLang="ko-KR" sz="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" name="사각형: 둥근 모서리 5">
            <a:extLst>
              <a:ext uri="{FF2B5EF4-FFF2-40B4-BE49-F238E27FC236}">
                <a16:creationId xmlns:a16="http://schemas.microsoft.com/office/drawing/2014/main" id="{5F12642D-0344-9B27-A949-F4D249C54CDD}"/>
              </a:ext>
            </a:extLst>
          </p:cNvPr>
          <p:cNvSpPr/>
          <p:nvPr/>
        </p:nvSpPr>
        <p:spPr>
          <a:xfrm>
            <a:off x="1218368" y="142934"/>
            <a:ext cx="6451232" cy="5801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7000">
                <a:srgbClr val="1B74B8"/>
              </a:gs>
              <a:gs pos="0">
                <a:srgbClr val="254F8E"/>
              </a:gs>
              <a:gs pos="100000">
                <a:srgbClr val="00A3EE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 algn="ctr"/>
            <a:endParaRPr lang="ko-KR" altLang="en-US" sz="3200" b="1" dirty="0"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E81CED6-4B9C-472E-AA1E-64FCC1FD8809}"/>
              </a:ext>
            </a:extLst>
          </p:cNvPr>
          <p:cNvSpPr/>
          <p:nvPr/>
        </p:nvSpPr>
        <p:spPr>
          <a:xfrm>
            <a:off x="515734" y="182956"/>
            <a:ext cx="485775" cy="485775"/>
          </a:xfrm>
          <a:prstGeom prst="ellipse">
            <a:avLst/>
          </a:prstGeom>
          <a:noFill/>
          <a:ln w="53975">
            <a:gradFill>
              <a:gsLst>
                <a:gs pos="0">
                  <a:srgbClr val="0064F0"/>
                </a:gs>
                <a:gs pos="99000">
                  <a:srgbClr val="00A8F7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</a:rPr>
              <a:t>03</a:t>
            </a:r>
            <a:endParaRPr lang="ko-KR" altLang="en-US" sz="16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0" name="テキスト ボックス 21">
            <a:extLst>
              <a:ext uri="{FF2B5EF4-FFF2-40B4-BE49-F238E27FC236}">
                <a16:creationId xmlns:a16="http://schemas.microsoft.com/office/drawing/2014/main" id="{B1F14372-3C29-BB01-C4C1-496CFA4A5C87}"/>
              </a:ext>
            </a:extLst>
          </p:cNvPr>
          <p:cNvSpPr txBox="1"/>
          <p:nvPr/>
        </p:nvSpPr>
        <p:spPr>
          <a:xfrm>
            <a:off x="1508715" y="213222"/>
            <a:ext cx="5649323" cy="42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0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 </a:t>
            </a:r>
            <a:r>
              <a:rPr kumimoji="1" lang="en-US" altLang="ko-KR" sz="20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kumimoji="1" lang="ko-KR" altLang="en-US" sz="20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개선 후</a:t>
            </a:r>
            <a:endParaRPr kumimoji="1" lang="en-US" altLang="ko-KR" sz="2000" b="1" dirty="0">
              <a:ln w="19050">
                <a:noFill/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 descr="그래픽, 그래픽 디자인, 스크린샷, 폰트이(가) 표시된 사진&#10;&#10;자동 생성된 설명">
            <a:extLst>
              <a:ext uri="{FF2B5EF4-FFF2-40B4-BE49-F238E27FC236}">
                <a16:creationId xmlns:a16="http://schemas.microsoft.com/office/drawing/2014/main" id="{D467D5ED-15B4-755D-790E-4FE4E22D2D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7010" y="283945"/>
            <a:ext cx="497756" cy="33422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F9ADA4-AB88-7CB5-7CC1-0F981AAD5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3EAB263-C4C5-F057-5E8A-C108E1DA3211}"/>
              </a:ext>
            </a:extLst>
          </p:cNvPr>
          <p:cNvGrpSpPr/>
          <p:nvPr/>
        </p:nvGrpSpPr>
        <p:grpSpPr>
          <a:xfrm>
            <a:off x="942134" y="5692189"/>
            <a:ext cx="4137479" cy="316625"/>
            <a:chOff x="4862882" y="4038603"/>
            <a:chExt cx="4137479" cy="31662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E058E55-9781-ECDB-0707-3703FDF27114}"/>
                </a:ext>
              </a:extLst>
            </p:cNvPr>
            <p:cNvSpPr txBox="1"/>
            <p:nvPr/>
          </p:nvSpPr>
          <p:spPr>
            <a:xfrm>
              <a:off x="4922257" y="4038603"/>
              <a:ext cx="4078104" cy="3166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근처에 하차를 하는 택시가 하차 후 바로 손님을 태우러 갈 경우</a:t>
              </a:r>
              <a:r>
                <a:rPr kumimoji="1"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.</a:t>
              </a:r>
            </a:p>
          </p:txBody>
        </p:sp>
        <p:pic>
          <p:nvPicPr>
            <p:cNvPr id="26" name="그래픽 25" descr="직선 화살표 단색으로 채워진">
              <a:extLst>
                <a:ext uri="{FF2B5EF4-FFF2-40B4-BE49-F238E27FC236}">
                  <a16:creationId xmlns:a16="http://schemas.microsoft.com/office/drawing/2014/main" id="{167BB678-AE87-CA0D-0F8E-E17D44D41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4862882" y="4116987"/>
              <a:ext cx="203911" cy="203911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4E47F5E-13CC-3ECB-7F14-E4A3F6480C39}"/>
              </a:ext>
            </a:extLst>
          </p:cNvPr>
          <p:cNvSpPr txBox="1"/>
          <p:nvPr/>
        </p:nvSpPr>
        <p:spPr>
          <a:xfrm>
            <a:off x="6314423" y="2337428"/>
            <a:ext cx="5223643" cy="162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각 출발지를 기점으로 주변에 내리는 차량을 선별하여 </a:t>
            </a:r>
            <a:r>
              <a:rPr kumimoji="1" lang="en-US" altLang="ko-KR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6392</a:t>
            </a:r>
            <a:r>
              <a:rPr kumimoji="1"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번 차량을 대신해 손님을 태웠을 것을 가정함</a:t>
            </a:r>
            <a:r>
              <a:rPr kumimoji="1" lang="en-US" altLang="ko-KR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kumimoji="1" lang="en-US" altLang="ko-KR" sz="1300" dirty="0">
              <a:ln>
                <a:solidFill>
                  <a:schemeClr val="accent1">
                    <a:alpha val="0"/>
                  </a:schemeClr>
                </a:solidFill>
              </a:ln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→</a:t>
            </a:r>
            <a:r>
              <a:rPr kumimoji="1"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8418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각 번호의 손님이 택시를 접수한 시간과 비슷한 시간대의 차량을 선별하였음</a:t>
            </a:r>
            <a:r>
              <a:rPr kumimoji="1" lang="en-US" altLang="ko-KR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8418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r>
              <a:rPr kumimoji="1"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8418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endParaRPr kumimoji="1" lang="en-US" altLang="ko-KR" sz="13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84186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300A341-5283-DDEA-7016-122A14A2E0A4}"/>
              </a:ext>
            </a:extLst>
          </p:cNvPr>
          <p:cNvGrpSpPr/>
          <p:nvPr/>
        </p:nvGrpSpPr>
        <p:grpSpPr>
          <a:xfrm>
            <a:off x="537646" y="1514704"/>
            <a:ext cx="4581339" cy="3910356"/>
            <a:chOff x="1401205" y="990206"/>
            <a:chExt cx="3666934" cy="3175725"/>
          </a:xfrm>
        </p:grpSpPr>
        <p:pic>
          <p:nvPicPr>
            <p:cNvPr id="19" name="그림 18" descr="지도, 텍스트, 아틀라스이(가) 표시된 사진&#10;&#10;자동 생성된 설명">
              <a:extLst>
                <a:ext uri="{FF2B5EF4-FFF2-40B4-BE49-F238E27FC236}">
                  <a16:creationId xmlns:a16="http://schemas.microsoft.com/office/drawing/2014/main" id="{588C179C-442D-4A26-FACE-D5EC988A2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1205" y="990206"/>
              <a:ext cx="3666934" cy="317572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래픽 19" descr="배지 1 윤곽선">
              <a:extLst>
                <a:ext uri="{FF2B5EF4-FFF2-40B4-BE49-F238E27FC236}">
                  <a16:creationId xmlns:a16="http://schemas.microsoft.com/office/drawing/2014/main" id="{E57A5E07-9FCE-1457-D890-12E9C2786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87289" y="2382924"/>
              <a:ext cx="251602" cy="251602"/>
            </a:xfrm>
            <a:prstGeom prst="rect">
              <a:avLst/>
            </a:prstGeom>
          </p:spPr>
        </p:pic>
        <p:pic>
          <p:nvPicPr>
            <p:cNvPr id="21" name="그래픽 20" descr="배지 윤곽선">
              <a:extLst>
                <a:ext uri="{FF2B5EF4-FFF2-40B4-BE49-F238E27FC236}">
                  <a16:creationId xmlns:a16="http://schemas.microsoft.com/office/drawing/2014/main" id="{A4B67F34-0459-AC73-3E1E-33B3A03DE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920614" y="2090477"/>
              <a:ext cx="255600" cy="255600"/>
            </a:xfrm>
            <a:prstGeom prst="rect">
              <a:avLst/>
            </a:prstGeom>
          </p:spPr>
        </p:pic>
        <p:pic>
          <p:nvPicPr>
            <p:cNvPr id="24" name="그래픽 23" descr="배지 5 윤곽선">
              <a:extLst>
                <a:ext uri="{FF2B5EF4-FFF2-40B4-BE49-F238E27FC236}">
                  <a16:creationId xmlns:a16="http://schemas.microsoft.com/office/drawing/2014/main" id="{BEBCE383-CC74-EA44-680D-E470B551F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886079" y="3615625"/>
              <a:ext cx="255600" cy="255600"/>
            </a:xfrm>
            <a:prstGeom prst="rect">
              <a:avLst/>
            </a:prstGeom>
          </p:spPr>
        </p:pic>
        <p:pic>
          <p:nvPicPr>
            <p:cNvPr id="25" name="그래픽 24" descr="배지 4 윤곽선">
              <a:extLst>
                <a:ext uri="{FF2B5EF4-FFF2-40B4-BE49-F238E27FC236}">
                  <a16:creationId xmlns:a16="http://schemas.microsoft.com/office/drawing/2014/main" id="{7969B137-AA39-B492-15E2-95CDB2ED1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362806" y="1084751"/>
              <a:ext cx="255600" cy="255600"/>
            </a:xfrm>
            <a:prstGeom prst="rect">
              <a:avLst/>
            </a:prstGeom>
          </p:spPr>
        </p:pic>
        <p:pic>
          <p:nvPicPr>
            <p:cNvPr id="28" name="그래픽 27" descr="배지 3 윤곽선">
              <a:extLst>
                <a:ext uri="{FF2B5EF4-FFF2-40B4-BE49-F238E27FC236}">
                  <a16:creationId xmlns:a16="http://schemas.microsoft.com/office/drawing/2014/main" id="{07633E79-1260-0DE5-9CE3-DA9C3C4D3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371112" y="2064289"/>
              <a:ext cx="255600" cy="255600"/>
            </a:xfrm>
            <a:prstGeom prst="rect">
              <a:avLst/>
            </a:prstGeom>
          </p:spPr>
        </p:pic>
      </p:grpSp>
      <p:pic>
        <p:nvPicPr>
          <p:cNvPr id="12" name="그래픽 11" descr="배지 체크 표시1 단색으로 채워진">
            <a:extLst>
              <a:ext uri="{FF2B5EF4-FFF2-40B4-BE49-F238E27FC236}">
                <a16:creationId xmlns:a16="http://schemas.microsoft.com/office/drawing/2014/main" id="{B27A7076-3B10-2837-1374-B2CA59758DC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188602" y="2535348"/>
            <a:ext cx="194094" cy="17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736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7">
            <a:extLst>
              <a:ext uri="{FF2B5EF4-FFF2-40B4-BE49-F238E27FC236}">
                <a16:creationId xmlns:a16="http://schemas.microsoft.com/office/drawing/2014/main" id="{980A632E-3888-BF17-F3F7-2660B4A76809}"/>
              </a:ext>
            </a:extLst>
          </p:cNvPr>
          <p:cNvSpPr/>
          <p:nvPr/>
        </p:nvSpPr>
        <p:spPr>
          <a:xfrm>
            <a:off x="228600" y="935860"/>
            <a:ext cx="11717977" cy="4602906"/>
          </a:xfrm>
          <a:prstGeom prst="roundRect">
            <a:avLst>
              <a:gd name="adj" fmla="val 1321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>
              <a:defRPr/>
            </a:pPr>
            <a:endParaRPr lang="en-US" altLang="ko-KR" sz="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" name="사각형: 둥근 모서리 5">
            <a:extLst>
              <a:ext uri="{FF2B5EF4-FFF2-40B4-BE49-F238E27FC236}">
                <a16:creationId xmlns:a16="http://schemas.microsoft.com/office/drawing/2014/main" id="{5F12642D-0344-9B27-A949-F4D249C54CDD}"/>
              </a:ext>
            </a:extLst>
          </p:cNvPr>
          <p:cNvSpPr/>
          <p:nvPr/>
        </p:nvSpPr>
        <p:spPr>
          <a:xfrm>
            <a:off x="1218368" y="142934"/>
            <a:ext cx="6451232" cy="5801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7000">
                <a:srgbClr val="1B74B8"/>
              </a:gs>
              <a:gs pos="0">
                <a:srgbClr val="254F8E"/>
              </a:gs>
              <a:gs pos="100000">
                <a:srgbClr val="00A3EE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 algn="ctr"/>
            <a:endParaRPr lang="ko-KR" altLang="en-US" sz="3200" b="1" dirty="0"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E81CED6-4B9C-472E-AA1E-64FCC1FD8809}"/>
              </a:ext>
            </a:extLst>
          </p:cNvPr>
          <p:cNvSpPr/>
          <p:nvPr/>
        </p:nvSpPr>
        <p:spPr>
          <a:xfrm>
            <a:off x="515734" y="182956"/>
            <a:ext cx="485775" cy="485775"/>
          </a:xfrm>
          <a:prstGeom prst="ellipse">
            <a:avLst/>
          </a:prstGeom>
          <a:noFill/>
          <a:ln w="53975">
            <a:gradFill>
              <a:gsLst>
                <a:gs pos="0">
                  <a:srgbClr val="0064F0"/>
                </a:gs>
                <a:gs pos="99000">
                  <a:srgbClr val="00A8F7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</a:rPr>
              <a:t>04</a:t>
            </a:r>
            <a:endParaRPr lang="ko-KR" altLang="en-US" sz="16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0" name="テキスト ボックス 21">
            <a:extLst>
              <a:ext uri="{FF2B5EF4-FFF2-40B4-BE49-F238E27FC236}">
                <a16:creationId xmlns:a16="http://schemas.microsoft.com/office/drawing/2014/main" id="{B1F14372-3C29-BB01-C4C1-496CFA4A5C87}"/>
              </a:ext>
            </a:extLst>
          </p:cNvPr>
          <p:cNvSpPr txBox="1"/>
          <p:nvPr/>
        </p:nvSpPr>
        <p:spPr>
          <a:xfrm>
            <a:off x="1508715" y="213222"/>
            <a:ext cx="5649323" cy="42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0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</a:t>
            </a:r>
            <a:endParaRPr kumimoji="1" lang="en-US" altLang="ko-KR" sz="2000" b="1" dirty="0">
              <a:ln w="19050">
                <a:noFill/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 descr="그래픽, 그래픽 디자인, 스크린샷, 폰트이(가) 표시된 사진&#10;&#10;자동 생성된 설명">
            <a:extLst>
              <a:ext uri="{FF2B5EF4-FFF2-40B4-BE49-F238E27FC236}">
                <a16:creationId xmlns:a16="http://schemas.microsoft.com/office/drawing/2014/main" id="{D467D5ED-15B4-755D-790E-4FE4E22D2D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7010" y="283945"/>
            <a:ext cx="497756" cy="33422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F9ADA4-AB88-7CB5-7CC1-0F981AAD5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7683BA3-3725-CAE4-1D44-7E3CEF490655}"/>
              </a:ext>
            </a:extLst>
          </p:cNvPr>
          <p:cNvGrpSpPr/>
          <p:nvPr/>
        </p:nvGrpSpPr>
        <p:grpSpPr>
          <a:xfrm>
            <a:off x="5555764" y="1319234"/>
            <a:ext cx="4441816" cy="2959589"/>
            <a:chOff x="6517763" y="845999"/>
            <a:chExt cx="4441816" cy="295958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68033B-8881-7CD6-7863-795DAE784108}"/>
                </a:ext>
              </a:extLst>
            </p:cNvPr>
            <p:cNvSpPr txBox="1"/>
            <p:nvPr/>
          </p:nvSpPr>
          <p:spPr>
            <a:xfrm>
              <a:off x="6517763" y="845999"/>
              <a:ext cx="4441816" cy="428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kumimoji="1" lang="ko-KR" altLang="en-US" sz="1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개선 전 시간</a:t>
              </a:r>
              <a:r>
                <a:rPr kumimoji="1" lang="en-US" altLang="ko-KR" sz="1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,</a:t>
              </a:r>
              <a:r>
                <a:rPr kumimoji="1" lang="ko-KR" altLang="en-US" sz="1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 개선 전 거리 </a:t>
              </a:r>
              <a:r>
                <a:rPr kumimoji="1" lang="en-US" altLang="ko-KR" sz="1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→</a:t>
              </a:r>
              <a:r>
                <a:rPr kumimoji="1" lang="ko-KR" altLang="en-US" sz="1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 개선 후 시간</a:t>
              </a:r>
              <a:r>
                <a:rPr kumimoji="1" lang="en-US" altLang="ko-KR" sz="1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,</a:t>
              </a:r>
              <a:r>
                <a:rPr kumimoji="1" lang="ko-KR" altLang="en-US" sz="1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 개선 후 거리  </a:t>
              </a:r>
              <a:r>
                <a:rPr kumimoji="1" lang="ko-KR" altLang="en-US" sz="13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 </a:t>
              </a:r>
              <a:endParaRPr kumimoji="1" lang="en-US" altLang="ko-KR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0" name="왼쪽 중괄호 25">
              <a:extLst>
                <a:ext uri="{FF2B5EF4-FFF2-40B4-BE49-F238E27FC236}">
                  <a16:creationId xmlns:a16="http://schemas.microsoft.com/office/drawing/2014/main" id="{B5F1AC2A-01F4-42E9-23A4-C1EEC05C51FB}"/>
                </a:ext>
              </a:extLst>
            </p:cNvPr>
            <p:cNvSpPr/>
            <p:nvPr/>
          </p:nvSpPr>
          <p:spPr>
            <a:xfrm rot="16200000">
              <a:off x="8662594" y="1728594"/>
              <a:ext cx="353216" cy="3800772"/>
            </a:xfrm>
            <a:prstGeom prst="leftBrace">
              <a:avLst>
                <a:gd name="adj1" fmla="val 54487"/>
                <a:gd name="adj2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53EE8BA-80C8-4052-DB4B-097F3C671756}"/>
                </a:ext>
              </a:extLst>
            </p:cNvPr>
            <p:cNvGrpSpPr/>
            <p:nvPr/>
          </p:nvGrpSpPr>
          <p:grpSpPr>
            <a:xfrm>
              <a:off x="7514051" y="1337446"/>
              <a:ext cx="3164884" cy="2029210"/>
              <a:chOff x="1563805" y="4670379"/>
              <a:chExt cx="3164884" cy="202921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E47F5E-13CC-3ECB-7F14-E4A3F6480C39}"/>
                  </a:ext>
                </a:extLst>
              </p:cNvPr>
              <p:cNvSpPr txBox="1"/>
              <p:nvPr/>
            </p:nvSpPr>
            <p:spPr>
              <a:xfrm>
                <a:off x="1722994" y="4670379"/>
                <a:ext cx="3005695" cy="2029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kumimoji="1" lang="ko-KR" altLang="en-US" sz="13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206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</a:t>
                </a:r>
                <a:r>
                  <a:rPr kumimoji="1" lang="en-US" altLang="ko-KR" sz="13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206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26</a:t>
                </a:r>
                <a:r>
                  <a:rPr kumimoji="1" lang="ko-KR" altLang="en-US" sz="13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206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분 </a:t>
                </a:r>
                <a:r>
                  <a:rPr kumimoji="1" lang="en-US" altLang="ko-KR" sz="13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206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/</a:t>
                </a:r>
                <a:r>
                  <a:rPr kumimoji="1" lang="ko-KR" altLang="en-US" sz="13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206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</a:t>
                </a:r>
                <a:r>
                  <a:rPr kumimoji="1" lang="en-US" altLang="ko-KR" sz="13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206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7.</a:t>
                </a:r>
                <a:r>
                  <a:rPr kumimoji="1" lang="en-US" altLang="ko-KR" sz="13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1km</a:t>
                </a:r>
                <a:r>
                  <a:rPr kumimoji="1" lang="ko-KR" altLang="en-US" sz="13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</a:t>
                </a:r>
                <a:r>
                  <a:rPr kumimoji="1" lang="en-US" altLang="ko-KR" sz="13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→</a:t>
                </a:r>
                <a:r>
                  <a:rPr kumimoji="1" lang="ko-KR" altLang="en-US" sz="13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</a:t>
                </a:r>
                <a:r>
                  <a:rPr kumimoji="1" lang="en-US" altLang="ko-KR" sz="13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17</a:t>
                </a:r>
                <a:r>
                  <a:rPr kumimoji="1" lang="ko-KR" altLang="en-US" sz="13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분 </a:t>
                </a:r>
                <a:r>
                  <a:rPr kumimoji="1" lang="en-US" altLang="ko-KR" sz="13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/</a:t>
                </a:r>
                <a:r>
                  <a:rPr kumimoji="1" lang="ko-KR" altLang="en-US" sz="13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</a:t>
                </a:r>
                <a:r>
                  <a:rPr kumimoji="1" lang="en-US" altLang="ko-KR" sz="13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3.6km</a:t>
                </a:r>
                <a:endParaRPr kumimoji="1" lang="en-US" altLang="ko-KR" sz="13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  <a:p>
                <a:pPr>
                  <a:lnSpc>
                    <a:spcPct val="200000"/>
                  </a:lnSpc>
                </a:pPr>
                <a:r>
                  <a:rPr kumimoji="1" lang="ko-KR" altLang="en-US" sz="13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206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</a:t>
                </a:r>
                <a:r>
                  <a:rPr kumimoji="1" lang="en-US" altLang="ko-KR" sz="13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206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32</a:t>
                </a:r>
                <a:r>
                  <a:rPr kumimoji="1" lang="ko-KR" altLang="en-US" sz="13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206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분</a:t>
                </a:r>
                <a:r>
                  <a:rPr kumimoji="1" lang="en-US" altLang="ko-KR" sz="13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/ 5.7km</a:t>
                </a:r>
                <a:r>
                  <a:rPr kumimoji="1" lang="ko-KR" altLang="en-US" sz="13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</a:t>
                </a:r>
                <a:r>
                  <a:rPr kumimoji="1" lang="en-US" altLang="ko-KR" sz="13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→ 21</a:t>
                </a:r>
                <a:r>
                  <a:rPr kumimoji="1" lang="ko-KR" altLang="en-US" sz="13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분 </a:t>
                </a:r>
                <a:r>
                  <a:rPr kumimoji="1" lang="en-US" altLang="ko-KR" sz="13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/</a:t>
                </a:r>
                <a:r>
                  <a:rPr kumimoji="1" lang="ko-KR" altLang="en-US" sz="13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</a:t>
                </a:r>
                <a:r>
                  <a:rPr kumimoji="1" lang="en-US" altLang="ko-KR" sz="13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3.1km</a:t>
                </a:r>
                <a:endParaRPr kumimoji="1" lang="en-US" altLang="ko-KR" sz="13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  <a:p>
                <a:pPr>
                  <a:lnSpc>
                    <a:spcPct val="200000"/>
                  </a:lnSpc>
                </a:pPr>
                <a:r>
                  <a:rPr kumimoji="1" lang="ko-KR" altLang="en-US" sz="13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206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</a:t>
                </a:r>
                <a:r>
                  <a:rPr kumimoji="1" lang="en-US" altLang="ko-KR" sz="13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206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26</a:t>
                </a:r>
                <a:r>
                  <a:rPr kumimoji="1" lang="ko-KR" altLang="en-US" sz="13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206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분</a:t>
                </a:r>
                <a:r>
                  <a:rPr kumimoji="1" lang="en-US" altLang="ko-KR" sz="13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/ 6.7km → 18</a:t>
                </a:r>
                <a:r>
                  <a:rPr kumimoji="1" lang="ko-KR" altLang="en-US" sz="13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분 </a:t>
                </a:r>
                <a:r>
                  <a:rPr kumimoji="1" lang="en-US" altLang="ko-KR" sz="13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/</a:t>
                </a:r>
                <a:r>
                  <a:rPr kumimoji="1" lang="ko-KR" altLang="en-US" sz="13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</a:t>
                </a:r>
                <a:r>
                  <a:rPr kumimoji="1" lang="en-US" altLang="ko-KR" sz="13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3.9km</a:t>
                </a:r>
                <a:endParaRPr kumimoji="1" lang="en-US" altLang="ko-KR" sz="13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  <a:p>
                <a:pPr>
                  <a:lnSpc>
                    <a:spcPct val="200000"/>
                  </a:lnSpc>
                </a:pPr>
                <a:r>
                  <a:rPr kumimoji="1" lang="ko-KR" altLang="en-US" sz="13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206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</a:t>
                </a:r>
                <a:r>
                  <a:rPr kumimoji="1" lang="en-US" altLang="ko-KR" sz="13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206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25</a:t>
                </a:r>
                <a:r>
                  <a:rPr kumimoji="1" lang="ko-KR" altLang="en-US" sz="13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206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분</a:t>
                </a:r>
                <a:r>
                  <a:rPr kumimoji="1" lang="en-US" altLang="ko-KR" sz="13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/ 5.6km → 14</a:t>
                </a:r>
                <a:r>
                  <a:rPr kumimoji="1" lang="ko-KR" altLang="en-US" sz="13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분 </a:t>
                </a:r>
                <a:r>
                  <a:rPr kumimoji="1" lang="en-US" altLang="ko-KR" sz="13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/</a:t>
                </a:r>
                <a:r>
                  <a:rPr kumimoji="1" lang="ko-KR" altLang="en-US" sz="13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</a:t>
                </a:r>
                <a:r>
                  <a:rPr kumimoji="1" lang="en-US" altLang="ko-KR" sz="13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1.7Km</a:t>
                </a:r>
                <a:endParaRPr kumimoji="1" lang="en-US" altLang="ko-KR" sz="13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  <a:p>
                <a:pPr>
                  <a:lnSpc>
                    <a:spcPct val="200000"/>
                  </a:lnSpc>
                </a:pPr>
                <a:r>
                  <a:rPr kumimoji="1" lang="ko-KR" altLang="en-US" sz="13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206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</a:t>
                </a:r>
                <a:r>
                  <a:rPr kumimoji="1" lang="en-US" altLang="ko-KR" sz="13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206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33</a:t>
                </a:r>
                <a:r>
                  <a:rPr kumimoji="1" lang="ko-KR" altLang="en-US" sz="13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206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분</a:t>
                </a:r>
                <a:r>
                  <a:rPr kumimoji="1" lang="en-US" altLang="ko-KR" sz="13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/ 10.3km</a:t>
                </a:r>
                <a:r>
                  <a:rPr kumimoji="1" lang="ko-KR" altLang="en-US" sz="13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</a:t>
                </a:r>
                <a:r>
                  <a:rPr kumimoji="1" lang="en-US" altLang="ko-KR" sz="13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→</a:t>
                </a:r>
                <a:r>
                  <a:rPr kumimoji="1" lang="ko-KR" altLang="en-US" sz="13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</a:t>
                </a:r>
                <a:r>
                  <a:rPr kumimoji="1" lang="en-US" altLang="ko-KR" sz="13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20</a:t>
                </a:r>
                <a:r>
                  <a:rPr kumimoji="1" lang="ko-KR" altLang="en-US" sz="13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분 </a:t>
                </a:r>
                <a:r>
                  <a:rPr kumimoji="1" lang="en-US" altLang="ko-KR" sz="13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/</a:t>
                </a:r>
                <a:r>
                  <a:rPr kumimoji="1" lang="ko-KR" altLang="en-US" sz="13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</a:t>
                </a:r>
                <a:r>
                  <a:rPr kumimoji="1" lang="en-US" altLang="ko-KR" sz="13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6.1km</a:t>
                </a:r>
                <a:endParaRPr kumimoji="1" lang="en-US" altLang="ko-KR" sz="13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pic>
            <p:nvPicPr>
              <p:cNvPr id="30" name="그래픽 29" descr="배지 1 윤곽선">
                <a:extLst>
                  <a:ext uri="{FF2B5EF4-FFF2-40B4-BE49-F238E27FC236}">
                    <a16:creationId xmlns:a16="http://schemas.microsoft.com/office/drawing/2014/main" id="{46D1212A-4A8E-3A68-178D-5678AEDD1D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63805" y="4832653"/>
                <a:ext cx="251602" cy="251602"/>
              </a:xfrm>
              <a:prstGeom prst="rect">
                <a:avLst/>
              </a:prstGeom>
            </p:spPr>
          </p:pic>
          <p:pic>
            <p:nvPicPr>
              <p:cNvPr id="32" name="그래픽 31" descr="배지 윤곽선">
                <a:extLst>
                  <a:ext uri="{FF2B5EF4-FFF2-40B4-BE49-F238E27FC236}">
                    <a16:creationId xmlns:a16="http://schemas.microsoft.com/office/drawing/2014/main" id="{CE861267-67A9-A730-1133-E83060341C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563805" y="5235413"/>
                <a:ext cx="255600" cy="255600"/>
              </a:xfrm>
              <a:prstGeom prst="rect">
                <a:avLst/>
              </a:prstGeom>
            </p:spPr>
          </p:pic>
          <p:pic>
            <p:nvPicPr>
              <p:cNvPr id="34" name="그래픽 33" descr="배지 5 윤곽선">
                <a:extLst>
                  <a:ext uri="{FF2B5EF4-FFF2-40B4-BE49-F238E27FC236}">
                    <a16:creationId xmlns:a16="http://schemas.microsoft.com/office/drawing/2014/main" id="{D903B5B4-974B-2640-307F-5F58F6F90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563805" y="6409688"/>
                <a:ext cx="255600" cy="255600"/>
              </a:xfrm>
              <a:prstGeom prst="rect">
                <a:avLst/>
              </a:prstGeom>
            </p:spPr>
          </p:pic>
          <p:pic>
            <p:nvPicPr>
              <p:cNvPr id="36" name="그래픽 35" descr="배지 4 윤곽선">
                <a:extLst>
                  <a:ext uri="{FF2B5EF4-FFF2-40B4-BE49-F238E27FC236}">
                    <a16:creationId xmlns:a16="http://schemas.microsoft.com/office/drawing/2014/main" id="{26204A0D-616B-A70B-E2A4-639FE3BA9A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563923" y="6034133"/>
                <a:ext cx="255600" cy="255600"/>
              </a:xfrm>
              <a:prstGeom prst="rect">
                <a:avLst/>
              </a:prstGeom>
            </p:spPr>
          </p:pic>
          <p:pic>
            <p:nvPicPr>
              <p:cNvPr id="38" name="그래픽 37" descr="배지 3 윤곽선">
                <a:extLst>
                  <a:ext uri="{FF2B5EF4-FFF2-40B4-BE49-F238E27FC236}">
                    <a16:creationId xmlns:a16="http://schemas.microsoft.com/office/drawing/2014/main" id="{9F95325D-E3D1-F279-420D-8E0F686A9E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563805" y="5642171"/>
                <a:ext cx="255600" cy="255600"/>
              </a:xfrm>
              <a:prstGeom prst="rect">
                <a:avLst/>
              </a:prstGeom>
            </p:spPr>
          </p:pic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FDD2BF3-7D97-2365-EE6E-2FB6CA066986}"/>
              </a:ext>
            </a:extLst>
          </p:cNvPr>
          <p:cNvGrpSpPr/>
          <p:nvPr/>
        </p:nvGrpSpPr>
        <p:grpSpPr>
          <a:xfrm>
            <a:off x="589719" y="1429851"/>
            <a:ext cx="3929042" cy="3459977"/>
            <a:chOff x="1563805" y="1009334"/>
            <a:chExt cx="3651556" cy="3195782"/>
          </a:xfrm>
        </p:grpSpPr>
        <p:pic>
          <p:nvPicPr>
            <p:cNvPr id="43" name="그림 42" descr="지도, 텍스트, 아틀라스이(가) 표시된 사진&#10;&#10;자동 생성된 설명">
              <a:extLst>
                <a:ext uri="{FF2B5EF4-FFF2-40B4-BE49-F238E27FC236}">
                  <a16:creationId xmlns:a16="http://schemas.microsoft.com/office/drawing/2014/main" id="{D75C4D63-DEBD-CABF-C023-DA2A07BA8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3805" y="1009334"/>
              <a:ext cx="3651556" cy="3195782"/>
            </a:xfrm>
            <a:prstGeom prst="rect">
              <a:avLst/>
            </a:prstGeom>
          </p:spPr>
        </p:pic>
        <p:pic>
          <p:nvPicPr>
            <p:cNvPr id="46" name="그래픽 45" descr="배지 1 윤곽선">
              <a:extLst>
                <a:ext uri="{FF2B5EF4-FFF2-40B4-BE49-F238E27FC236}">
                  <a16:creationId xmlns:a16="http://schemas.microsoft.com/office/drawing/2014/main" id="{590D3F78-1214-536F-B208-903C2EE12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83975" y="2481424"/>
              <a:ext cx="251602" cy="251602"/>
            </a:xfrm>
            <a:prstGeom prst="rect">
              <a:avLst/>
            </a:prstGeom>
          </p:spPr>
        </p:pic>
        <p:pic>
          <p:nvPicPr>
            <p:cNvPr id="47" name="그래픽 46" descr="배지 윤곽선">
              <a:extLst>
                <a:ext uri="{FF2B5EF4-FFF2-40B4-BE49-F238E27FC236}">
                  <a16:creationId xmlns:a16="http://schemas.microsoft.com/office/drawing/2014/main" id="{6A316B7E-F176-6370-89F9-9EB332722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07354" y="2233260"/>
              <a:ext cx="255600" cy="255600"/>
            </a:xfrm>
            <a:prstGeom prst="rect">
              <a:avLst/>
            </a:prstGeom>
          </p:spPr>
        </p:pic>
        <p:pic>
          <p:nvPicPr>
            <p:cNvPr id="48" name="그래픽 47" descr="배지 5 윤곽선">
              <a:extLst>
                <a:ext uri="{FF2B5EF4-FFF2-40B4-BE49-F238E27FC236}">
                  <a16:creationId xmlns:a16="http://schemas.microsoft.com/office/drawing/2014/main" id="{729B2FF7-3716-2AB5-B319-1461BFB1E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941645" y="3637963"/>
              <a:ext cx="255600" cy="255600"/>
            </a:xfrm>
            <a:prstGeom prst="rect">
              <a:avLst/>
            </a:prstGeom>
          </p:spPr>
        </p:pic>
        <p:pic>
          <p:nvPicPr>
            <p:cNvPr id="49" name="그래픽 48" descr="배지 4 윤곽선">
              <a:extLst>
                <a:ext uri="{FF2B5EF4-FFF2-40B4-BE49-F238E27FC236}">
                  <a16:creationId xmlns:a16="http://schemas.microsoft.com/office/drawing/2014/main" id="{10F6E199-9F95-E2B7-5984-A32C0B9CF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328375" y="1292987"/>
              <a:ext cx="255600" cy="255600"/>
            </a:xfrm>
            <a:prstGeom prst="rect">
              <a:avLst/>
            </a:prstGeom>
          </p:spPr>
        </p:pic>
        <p:pic>
          <p:nvPicPr>
            <p:cNvPr id="50" name="그래픽 49" descr="배지 3 윤곽선">
              <a:extLst>
                <a:ext uri="{FF2B5EF4-FFF2-40B4-BE49-F238E27FC236}">
                  <a16:creationId xmlns:a16="http://schemas.microsoft.com/office/drawing/2014/main" id="{E92538CC-0E9C-4B4B-112F-D97D231A7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261783" y="2212838"/>
              <a:ext cx="255600" cy="255600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92CF4C7-3F72-EC7B-BF3E-20AF452C6395}"/>
              </a:ext>
            </a:extLst>
          </p:cNvPr>
          <p:cNvGrpSpPr/>
          <p:nvPr/>
        </p:nvGrpSpPr>
        <p:grpSpPr>
          <a:xfrm>
            <a:off x="1259347" y="4998644"/>
            <a:ext cx="2864808" cy="316625"/>
            <a:chOff x="1726453" y="5671640"/>
            <a:chExt cx="2864808" cy="316625"/>
          </a:xfrm>
        </p:grpSpPr>
        <p:pic>
          <p:nvPicPr>
            <p:cNvPr id="45" name="그래픽 44" descr="직선 화살표 단색으로 채워진">
              <a:extLst>
                <a:ext uri="{FF2B5EF4-FFF2-40B4-BE49-F238E27FC236}">
                  <a16:creationId xmlns:a16="http://schemas.microsoft.com/office/drawing/2014/main" id="{3B9A6107-C9C1-1F9F-0950-CD399B748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10800000">
              <a:off x="1836491" y="5756702"/>
              <a:ext cx="203911" cy="203911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8752A63-5D65-0ECD-4CED-1D97081CFFDD}"/>
                </a:ext>
              </a:extLst>
            </p:cNvPr>
            <p:cNvSpPr txBox="1"/>
            <p:nvPr/>
          </p:nvSpPr>
          <p:spPr>
            <a:xfrm>
              <a:off x="1726453" y="5671640"/>
              <a:ext cx="2864808" cy="3166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6392</a:t>
              </a:r>
              <a:r>
                <a:rPr kumimoji="1"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번 차량과 타 차량의 동선 비교</a:t>
              </a:r>
              <a:r>
                <a:rPr kumimoji="1"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.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F3F885E-8DB7-5DEA-4BA1-F964B7F02716}"/>
              </a:ext>
            </a:extLst>
          </p:cNvPr>
          <p:cNvGrpSpPr/>
          <p:nvPr/>
        </p:nvGrpSpPr>
        <p:grpSpPr>
          <a:xfrm>
            <a:off x="5345497" y="4401856"/>
            <a:ext cx="5637059" cy="796288"/>
            <a:chOff x="5439859" y="5613400"/>
            <a:chExt cx="5637059" cy="79628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E707F6-122E-0288-10AB-7BB578E6DD6A}"/>
                </a:ext>
              </a:extLst>
            </p:cNvPr>
            <p:cNvSpPr txBox="1"/>
            <p:nvPr/>
          </p:nvSpPr>
          <p:spPr>
            <a:xfrm>
              <a:off x="5765800" y="561340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7ED2B09-60C9-0EA8-14EF-34B8F1B5D4CD}"/>
                </a:ext>
              </a:extLst>
            </p:cNvPr>
            <p:cNvSpPr txBox="1"/>
            <p:nvPr/>
          </p:nvSpPr>
          <p:spPr>
            <a:xfrm>
              <a:off x="5439859" y="5733417"/>
              <a:ext cx="1859859" cy="514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kumimoji="1"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Cambria Math" panose="02040503050406030204" pitchFamily="18" charset="0"/>
                  <a:ea typeface="Malgun Gothic" panose="020B0503020000020004" pitchFamily="34" charset="-127"/>
                </a:rPr>
                <a:t>평균 백분율 </a:t>
              </a:r>
              <a:r>
                <a:rPr kumimoji="1"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Cambria Math" panose="02040503050406030204" pitchFamily="18" charset="0"/>
                  <a:ea typeface="Malgun Gothic" panose="020B0503020000020004" pitchFamily="34" charset="-127"/>
                </a:rPr>
                <a:t>(</a:t>
              </a:r>
              <a:r>
                <a:rPr kumimoji="1"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Cambria Math" panose="02040503050406030204" pitchFamily="18" charset="0"/>
                  <a:ea typeface="Cambria Math" panose="02040503050406030204" pitchFamily="18" charset="0"/>
                </a:rPr>
                <a:t>%)</a:t>
              </a:r>
              <a:endParaRPr kumimoji="1"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311F8A09-DA2A-DE14-DE89-EECC73FD31FF}"/>
                </a:ext>
              </a:extLst>
            </p:cNvPr>
            <p:cNvCxnSpPr>
              <a:cxnSpLocks/>
            </p:cNvCxnSpPr>
            <p:nvPr/>
          </p:nvCxnSpPr>
          <p:spPr>
            <a:xfrm>
              <a:off x="7349248" y="6089601"/>
              <a:ext cx="252270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605DFFA-D0A4-86E3-1B1F-75BC027E3D7B}"/>
                </a:ext>
              </a:extLst>
            </p:cNvPr>
            <p:cNvSpPr txBox="1"/>
            <p:nvPr/>
          </p:nvSpPr>
          <p:spPr>
            <a:xfrm>
              <a:off x="8610431" y="6132689"/>
              <a:ext cx="12824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ko-KR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5</a:t>
              </a:r>
              <a:endParaRPr kumimoji="1" lang="ko-KR" altLang="en-US" dirty="0">
                <a:latin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3F79ADC-2147-1B55-E6B2-64D4D0A8FB43}"/>
                    </a:ext>
                  </a:extLst>
                </p:cNvPr>
                <p:cNvSpPr txBox="1"/>
                <p:nvPr/>
              </p:nvSpPr>
              <p:spPr>
                <a:xfrm>
                  <a:off x="7028326" y="5951102"/>
                  <a:ext cx="25487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3F79ADC-2147-1B55-E6B2-64D4D0A8FB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8326" y="5951102"/>
                  <a:ext cx="254877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4762" r="-476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9F89752-955C-9746-87DC-D178C1F57CC5}"/>
                    </a:ext>
                  </a:extLst>
                </p:cNvPr>
                <p:cNvSpPr txBox="1"/>
                <p:nvPr/>
              </p:nvSpPr>
              <p:spPr>
                <a:xfrm>
                  <a:off x="7155764" y="5657594"/>
                  <a:ext cx="289362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1" i="1" dirty="0" smtClean="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  <m:r>
                          <a:rPr kumimoji="1" lang="en-US" altLang="ko-KR" b="1" i="1" dirty="0" smtClean="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Gulim" panose="020B0600000101010101" pitchFamily="34" charset="-127"/>
                          </a:rPr>
                          <m:t>( </m:t>
                        </m:r>
                        <m:r>
                          <a:rPr kumimoji="1" lang="en-US" altLang="ko-KR" b="1" i="1" dirty="0" smtClean="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Gulim" panose="020B0600000101010101" pitchFamily="34" charset="-127"/>
                          </a:rPr>
                          <m:t>𝑽</m:t>
                        </m:r>
                        <m:r>
                          <a:rPr kumimoji="1" lang="en-US" altLang="ko-KR" b="1" i="1" dirty="0" smtClean="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Gulim" panose="020B0600000101010101" pitchFamily="34" charset="-127"/>
                          </a:rPr>
                          <m:t> </m:t>
                        </m:r>
                        <m:r>
                          <a:rPr kumimoji="1" lang="en-US" altLang="ko-KR" b="1" i="1" baseline="-25000" dirty="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Gulim" panose="020B0600000101010101" pitchFamily="34" charset="-127"/>
                          </a:rPr>
                          <m:t>𝒏𝒆𝒘</m:t>
                        </m:r>
                        <m:r>
                          <a:rPr kumimoji="1" lang="en-US" altLang="ko-KR" b="1" i="1" dirty="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Gulim" panose="020B0600000101010101" pitchFamily="34" charset="-127"/>
                          </a:rPr>
                          <m:t> − </m:t>
                        </m:r>
                        <m:r>
                          <a:rPr kumimoji="1" lang="en-US" altLang="ko-KR" b="1" i="1" dirty="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Gulim" panose="020B0600000101010101" pitchFamily="34" charset="-127"/>
                          </a:rPr>
                          <m:t>𝑽</m:t>
                        </m:r>
                        <m:r>
                          <a:rPr kumimoji="1" lang="en-US" altLang="ko-KR" b="1" i="1" dirty="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Gulim" panose="020B0600000101010101" pitchFamily="34" charset="-127"/>
                          </a:rPr>
                          <m:t> </m:t>
                        </m:r>
                        <m:r>
                          <a:rPr kumimoji="1" lang="en-US" altLang="ko-KR" b="1" i="1" baseline="-25000" dirty="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Gulim" panose="020B0600000101010101" pitchFamily="34" charset="-127"/>
                          </a:rPr>
                          <m:t>𝒐𝒍𝒅</m:t>
                        </m:r>
                        <m:r>
                          <a:rPr kumimoji="1" lang="en-US" altLang="ko-KR" b="1" i="1" dirty="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Gulim" panose="020B0600000101010101" pitchFamily="34" charset="-127"/>
                          </a:rPr>
                          <m:t> ) / </m:t>
                        </m:r>
                        <m:r>
                          <a:rPr kumimoji="1" lang="en-US" altLang="ko-KR" b="1" i="1" dirty="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Gulim" panose="020B0600000101010101" pitchFamily="34" charset="-127"/>
                          </a:rPr>
                          <m:t>𝑽</m:t>
                        </m:r>
                        <m:r>
                          <a:rPr kumimoji="1" lang="en-US" altLang="ko-KR" b="1" i="1" baseline="-25000" dirty="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Gulim" panose="020B0600000101010101" pitchFamily="34" charset="-127"/>
                          </a:rPr>
                          <m:t> </m:t>
                        </m:r>
                        <m:r>
                          <a:rPr kumimoji="1" lang="en-US" altLang="ko-KR" b="1" i="1" baseline="-25000" dirty="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Gulim" panose="020B0600000101010101" pitchFamily="34" charset="-127"/>
                          </a:rPr>
                          <m:t>𝒐𝒍𝒅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9F89752-955C-9746-87DC-D178C1F57C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5764" y="5657594"/>
                  <a:ext cx="2893621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9951B6D-E326-B385-612E-95403F914518}"/>
                    </a:ext>
                  </a:extLst>
                </p:cNvPr>
                <p:cNvSpPr txBox="1"/>
                <p:nvPr/>
              </p:nvSpPr>
              <p:spPr>
                <a:xfrm>
                  <a:off x="9975655" y="5931570"/>
                  <a:ext cx="110126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100</m:t>
                        </m:r>
                        <m:r>
                          <a:rPr kumimoji="1" lang="ko-KR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(%)</m:t>
                        </m:r>
                      </m:oMath>
                    </m:oMathPara>
                  </a14:m>
                  <a:endParaRPr kumimoji="1" lang="ko-KR" altLang="en-US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9951B6D-E326-B385-612E-95403F9145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5655" y="5931570"/>
                  <a:ext cx="1101263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3448" t="-4348" r="-8046" b="-3478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D823F69-7551-D24B-F658-38A65BA41C49}"/>
              </a:ext>
            </a:extLst>
          </p:cNvPr>
          <p:cNvSpPr txBox="1"/>
          <p:nvPr/>
        </p:nvSpPr>
        <p:spPr>
          <a:xfrm>
            <a:off x="2846128" y="5738752"/>
            <a:ext cx="6291534" cy="558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평균으로 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highlight>
                  <a:srgbClr val="FFFF00"/>
                </a:highlight>
                <a:latin typeface="Malgun Gothic" panose="020B0503020000020004" pitchFamily="34" charset="-127"/>
                <a:ea typeface="Malgun Gothic" panose="020B0503020000020004" pitchFamily="34" charset="-127"/>
              </a:rPr>
              <a:t>시간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highlight>
                  <a:srgbClr val="FFFF00"/>
                </a:highlight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highlight>
                  <a:srgbClr val="FFFF00"/>
                </a:highlight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highlight>
                  <a:srgbClr val="FFFF00"/>
                </a:highlight>
                <a:latin typeface="Malgun Gothic" panose="020B0503020000020004" pitchFamily="34" charset="-127"/>
                <a:ea typeface="Malgun Gothic" panose="020B0503020000020004" pitchFamily="34" charset="-127"/>
              </a:rPr>
              <a:t>36.63%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highlight>
                  <a:srgbClr val="FFFF00"/>
                </a:highlight>
                <a:latin typeface="Malgun Gothic" panose="020B0503020000020004" pitchFamily="34" charset="-127"/>
                <a:ea typeface="Malgun Gothic" panose="020B0503020000020004" pitchFamily="34" charset="-127"/>
              </a:rPr>
              <a:t>거리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highlight>
                  <a:srgbClr val="FFFF00"/>
                </a:highlight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highlight>
                  <a:srgbClr val="FFFF00"/>
                </a:highlight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highlight>
                  <a:srgbClr val="FFFF00"/>
                </a:highlight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highlight>
                  <a:srgbClr val="FFFF00"/>
                </a:highlight>
                <a:latin typeface="Malgun Gothic" panose="020B0503020000020004" pitchFamily="34" charset="-127"/>
                <a:ea typeface="Malgun Gothic" panose="020B0503020000020004" pitchFamily="34" charset="-127"/>
              </a:rPr>
              <a:t>42.424%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highlight>
                  <a:srgbClr val="FFFF00"/>
                </a:highlight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감소를 확인함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</p:txBody>
      </p:sp>
      <p:pic>
        <p:nvPicPr>
          <p:cNvPr id="24" name="그래픽 23" descr="갈매기형 화살표 단색으로 채워진">
            <a:extLst>
              <a:ext uri="{FF2B5EF4-FFF2-40B4-BE49-F238E27FC236}">
                <a16:creationId xmlns:a16="http://schemas.microsoft.com/office/drawing/2014/main" id="{9228845F-28F8-48D7-0CDD-56777F6B101E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66973" y="5974933"/>
            <a:ext cx="241643" cy="241643"/>
          </a:xfrm>
          <a:prstGeom prst="rect">
            <a:avLst/>
          </a:prstGeom>
        </p:spPr>
      </p:pic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BEBC29EF-463D-F6F0-7A3F-A50C9EBBD2D9}"/>
              </a:ext>
            </a:extLst>
          </p:cNvPr>
          <p:cNvCxnSpPr/>
          <p:nvPr/>
        </p:nvCxnSpPr>
        <p:spPr>
          <a:xfrm>
            <a:off x="2244434" y="6397757"/>
            <a:ext cx="6893228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030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7">
            <a:extLst>
              <a:ext uri="{FF2B5EF4-FFF2-40B4-BE49-F238E27FC236}">
                <a16:creationId xmlns:a16="http://schemas.microsoft.com/office/drawing/2014/main" id="{098A8AE9-2B0A-4DF5-690C-21708EF39B46}"/>
              </a:ext>
            </a:extLst>
          </p:cNvPr>
          <p:cNvSpPr/>
          <p:nvPr/>
        </p:nvSpPr>
        <p:spPr>
          <a:xfrm>
            <a:off x="228600" y="935860"/>
            <a:ext cx="7975600" cy="3431233"/>
          </a:xfrm>
          <a:prstGeom prst="roundRect">
            <a:avLst>
              <a:gd name="adj" fmla="val 1321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>
              <a:defRPr/>
            </a:pPr>
            <a:endParaRPr lang="en-US" altLang="ko-KR" sz="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6" name="그림 5" descr="그래픽, 그래픽 디자인, 스크린샷, 폰트이(가) 표시된 사진&#10;&#10;자동 생성된 설명">
            <a:extLst>
              <a:ext uri="{FF2B5EF4-FFF2-40B4-BE49-F238E27FC236}">
                <a16:creationId xmlns:a16="http://schemas.microsoft.com/office/drawing/2014/main" id="{D467D5ED-15B4-755D-790E-4FE4E22D2D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853" y="275467"/>
            <a:ext cx="497756" cy="33422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80CBD9-0880-487F-1EEF-8E16FE4D2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사각형: 둥근 모서리 5">
            <a:extLst>
              <a:ext uri="{FF2B5EF4-FFF2-40B4-BE49-F238E27FC236}">
                <a16:creationId xmlns:a16="http://schemas.microsoft.com/office/drawing/2014/main" id="{B050D3A5-1DEC-927E-80C9-BF74245078AA}"/>
              </a:ext>
            </a:extLst>
          </p:cNvPr>
          <p:cNvSpPr/>
          <p:nvPr/>
        </p:nvSpPr>
        <p:spPr>
          <a:xfrm>
            <a:off x="1218368" y="142934"/>
            <a:ext cx="6451232" cy="5801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7000">
                <a:srgbClr val="1B74B8"/>
              </a:gs>
              <a:gs pos="0">
                <a:srgbClr val="254F8E"/>
              </a:gs>
              <a:gs pos="100000">
                <a:srgbClr val="00A3EE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 algn="ctr"/>
            <a:endParaRPr lang="ko-KR" altLang="en-US" sz="3200" b="1" dirty="0"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78A3D7A-27C0-1F79-AE97-2274B591EB10}"/>
              </a:ext>
            </a:extLst>
          </p:cNvPr>
          <p:cNvSpPr/>
          <p:nvPr/>
        </p:nvSpPr>
        <p:spPr>
          <a:xfrm>
            <a:off x="515734" y="182956"/>
            <a:ext cx="485775" cy="485775"/>
          </a:xfrm>
          <a:prstGeom prst="ellipse">
            <a:avLst/>
          </a:prstGeom>
          <a:noFill/>
          <a:ln w="53975">
            <a:gradFill>
              <a:gsLst>
                <a:gs pos="0">
                  <a:srgbClr val="0064F0"/>
                </a:gs>
                <a:gs pos="99000">
                  <a:srgbClr val="00A8F7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</a:rPr>
              <a:t>06</a:t>
            </a:r>
            <a:endParaRPr lang="ko-KR" altLang="en-US" sz="16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0" name="テキスト ボックス 21">
            <a:extLst>
              <a:ext uri="{FF2B5EF4-FFF2-40B4-BE49-F238E27FC236}">
                <a16:creationId xmlns:a16="http://schemas.microsoft.com/office/drawing/2014/main" id="{1C65B933-5721-B200-4ACF-DB844C470542}"/>
              </a:ext>
            </a:extLst>
          </p:cNvPr>
          <p:cNvSpPr txBox="1"/>
          <p:nvPr/>
        </p:nvSpPr>
        <p:spPr>
          <a:xfrm>
            <a:off x="1508715" y="213222"/>
            <a:ext cx="5649323" cy="429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0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한계점 </a:t>
            </a:r>
            <a:r>
              <a:rPr kumimoji="1" lang="en-US" altLang="ko-KR" sz="20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kumimoji="1" lang="ko-KR" altLang="en-US" sz="20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후기</a:t>
            </a:r>
            <a:endParaRPr kumimoji="1" lang="en-US" altLang="ko-KR" sz="2000" b="1" dirty="0">
              <a:ln w="19050">
                <a:noFill/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8D8DE3-40AD-FD14-4E2B-4EC216B1A17B}"/>
              </a:ext>
            </a:extLst>
          </p:cNvPr>
          <p:cNvSpPr txBox="1"/>
          <p:nvPr/>
        </p:nvSpPr>
        <p:spPr>
          <a:xfrm>
            <a:off x="1238110" y="1124230"/>
            <a:ext cx="6125862" cy="2754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데이터 정보의 한계상 택시기사님의 개인적인 사항들을 고려하지 않은 부분이 데이터 분석에 영향이 있을 것이라 생각</a:t>
            </a:r>
            <a:r>
              <a:rPr kumimoji="1"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→</a:t>
            </a:r>
            <a:r>
              <a:rPr kumimoji="1"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 기사님들의 식사시간</a:t>
            </a:r>
            <a:r>
              <a:rPr kumimoji="1"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kumimoji="1"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 화장실 및 휴게시간 등</a:t>
            </a:r>
            <a:endParaRPr kumimoji="1" lang="en-US" altLang="ko-KR" sz="1300" b="1" dirty="0">
              <a:ln>
                <a:solidFill>
                  <a:schemeClr val="accent1">
                    <a:alpha val="0"/>
                  </a:schemeClr>
                </a:solidFill>
              </a:ln>
              <a:highlight>
                <a:srgbClr val="E0EDFE"/>
              </a:highlight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 </a:t>
            </a:r>
          </a:p>
          <a:p>
            <a:pPr>
              <a:lnSpc>
                <a:spcPct val="150000"/>
              </a:lnSpc>
            </a:pPr>
            <a:r>
              <a:rPr kumimoji="1"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데이터의 양이 많아 대표 차량을 골라 분석하여 개선했지만</a:t>
            </a:r>
            <a:r>
              <a:rPr kumimoji="1"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kumimoji="1"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 모든 차량을 개선했을 경우 나오는 결과를 못 내어 아쉬움</a:t>
            </a:r>
            <a:r>
              <a:rPr kumimoji="1"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1300" dirty="0">
              <a:ln>
                <a:solidFill>
                  <a:schemeClr val="accent1">
                    <a:alpha val="0"/>
                  </a:schemeClr>
                </a:solidFill>
              </a:ln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교통 상황을 생각하지 않았기 때문에 항시 결과가 달라질 수 있음</a:t>
            </a:r>
            <a:r>
              <a:rPr kumimoji="1"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→</a:t>
            </a:r>
            <a:r>
              <a:rPr kumimoji="1"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 교통이 혼잡할 경우 거리는 같아도 시간이 오래 걸린다는 점을 간과</a:t>
            </a:r>
            <a:r>
              <a:rPr kumimoji="1"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</p:txBody>
      </p:sp>
      <p:pic>
        <p:nvPicPr>
          <p:cNvPr id="12" name="그래픽 11" descr="배지 윤곽선">
            <a:extLst>
              <a:ext uri="{FF2B5EF4-FFF2-40B4-BE49-F238E27FC236}">
                <a16:creationId xmlns:a16="http://schemas.microsoft.com/office/drawing/2014/main" id="{A22DDA33-5747-8E8F-667F-25CF4F7408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6899" y="2380827"/>
            <a:ext cx="251602" cy="251602"/>
          </a:xfrm>
          <a:prstGeom prst="rect">
            <a:avLst/>
          </a:prstGeom>
        </p:spPr>
      </p:pic>
      <p:pic>
        <p:nvPicPr>
          <p:cNvPr id="14" name="그래픽 13" descr="배지 1 윤곽선">
            <a:extLst>
              <a:ext uri="{FF2B5EF4-FFF2-40B4-BE49-F238E27FC236}">
                <a16:creationId xmlns:a16="http://schemas.microsoft.com/office/drawing/2014/main" id="{C917F79E-9DE2-0EB9-1AC5-A7A6E3EC07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7469" y="1205563"/>
            <a:ext cx="251602" cy="251602"/>
          </a:xfrm>
          <a:prstGeom prst="rect">
            <a:avLst/>
          </a:prstGeom>
        </p:spPr>
      </p:pic>
      <p:pic>
        <p:nvPicPr>
          <p:cNvPr id="15" name="그래픽 14" descr="배지 3 윤곽선">
            <a:extLst>
              <a:ext uri="{FF2B5EF4-FFF2-40B4-BE49-F238E27FC236}">
                <a16:creationId xmlns:a16="http://schemas.microsoft.com/office/drawing/2014/main" id="{B949D2B2-0255-4612-C8C0-C46684787C4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6899" y="3278043"/>
            <a:ext cx="251602" cy="251602"/>
          </a:xfrm>
          <a:prstGeom prst="rect">
            <a:avLst/>
          </a:prstGeom>
        </p:spPr>
      </p:pic>
      <p:pic>
        <p:nvPicPr>
          <p:cNvPr id="17" name="그래픽 16" descr="배지 체크 표시1 단색으로 채워진">
            <a:extLst>
              <a:ext uri="{FF2B5EF4-FFF2-40B4-BE49-F238E27FC236}">
                <a16:creationId xmlns:a16="http://schemas.microsoft.com/office/drawing/2014/main" id="{BDAAB8C5-F47D-8F8A-E90C-E11A443168F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0862" y="4802247"/>
            <a:ext cx="226208" cy="23522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F2D259-2803-B66F-6A27-9FD7EAE9A6F0}"/>
              </a:ext>
            </a:extLst>
          </p:cNvPr>
          <p:cNvSpPr txBox="1"/>
          <p:nvPr/>
        </p:nvSpPr>
        <p:spPr>
          <a:xfrm>
            <a:off x="778028" y="4661113"/>
            <a:ext cx="7657312" cy="15108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이 원호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 데이터 분석을 통해 많은 부분을 배울 수 있는 뜻 깊은 프로젝트였다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정 재선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 거동이 불편한 분들의 문제를 더 나아가 사회문제의 하나를 해결했다는 뿌듯함이 느껴져 좋았다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안 세훈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 앱 개발을 하며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API</a:t>
            </a:r>
            <a:r>
              <a:rPr kumimoji="1"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 다뤄본 경험이 있는데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 데이터 분석에 사용해 뜻깊었다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200000"/>
              </a:lnSpc>
            </a:pP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윤 예일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 너무 힘들었지만 한 학기 많은 것을 배우며 프로젝트를 통해 많은 것을 경험해 기분이 좋다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</p:txBody>
      </p:sp>
      <p:pic>
        <p:nvPicPr>
          <p:cNvPr id="22" name="그림 2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BF9C091-24E6-9A5A-7BDE-922118F8EC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105" y="1015662"/>
            <a:ext cx="3385295" cy="48148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래픽 22" descr="배지 체크 표시1 단색으로 채워진">
            <a:extLst>
              <a:ext uri="{FF2B5EF4-FFF2-40B4-BE49-F238E27FC236}">
                <a16:creationId xmlns:a16="http://schemas.microsoft.com/office/drawing/2014/main" id="{41D03467-7CC6-1923-4BF3-EBE9BDE3666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0862" y="5178610"/>
            <a:ext cx="226208" cy="235229"/>
          </a:xfrm>
          <a:prstGeom prst="rect">
            <a:avLst/>
          </a:prstGeom>
        </p:spPr>
      </p:pic>
      <p:pic>
        <p:nvPicPr>
          <p:cNvPr id="24" name="그래픽 23" descr="배지 체크 표시1 단색으로 채워진">
            <a:extLst>
              <a:ext uri="{FF2B5EF4-FFF2-40B4-BE49-F238E27FC236}">
                <a16:creationId xmlns:a16="http://schemas.microsoft.com/office/drawing/2014/main" id="{7116DCBC-AA12-590B-0431-3937733CFEB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0862" y="5535543"/>
            <a:ext cx="226208" cy="235229"/>
          </a:xfrm>
          <a:prstGeom prst="rect">
            <a:avLst/>
          </a:prstGeom>
        </p:spPr>
      </p:pic>
      <p:pic>
        <p:nvPicPr>
          <p:cNvPr id="25" name="그래픽 24" descr="배지 체크 표시1 단색으로 채워진">
            <a:extLst>
              <a:ext uri="{FF2B5EF4-FFF2-40B4-BE49-F238E27FC236}">
                <a16:creationId xmlns:a16="http://schemas.microsoft.com/office/drawing/2014/main" id="{83B8AE37-924C-EB39-9D38-366B6314FB1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2850" y="5892476"/>
            <a:ext cx="226208" cy="235229"/>
          </a:xfrm>
          <a:prstGeom prst="rect">
            <a:avLst/>
          </a:prstGeom>
        </p:spPr>
      </p:pic>
      <p:pic>
        <p:nvPicPr>
          <p:cNvPr id="26" name="그래픽 25" descr="왕관 단색으로 채워진">
            <a:extLst>
              <a:ext uri="{FF2B5EF4-FFF2-40B4-BE49-F238E27FC236}">
                <a16:creationId xmlns:a16="http://schemas.microsoft.com/office/drawing/2014/main" id="{2CBACB92-FACC-DD6A-DE0B-CAE234FA37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14561" y="498138"/>
            <a:ext cx="512381" cy="40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170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그래픽, 그래픽 디자인, 스크린샷, 폰트이(가) 표시된 사진&#10;&#10;자동 생성된 설명">
            <a:extLst>
              <a:ext uri="{FF2B5EF4-FFF2-40B4-BE49-F238E27FC236}">
                <a16:creationId xmlns:a16="http://schemas.microsoft.com/office/drawing/2014/main" id="{D467D5ED-15B4-755D-790E-4FE4E22D2D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853" y="275467"/>
            <a:ext cx="497756" cy="334226"/>
          </a:xfrm>
          <a:prstGeom prst="rect">
            <a:avLst/>
          </a:prstGeom>
        </p:spPr>
      </p:pic>
      <p:sp>
        <p:nvSpPr>
          <p:cNvPr id="4" name="사각형: 둥근 모서리 5">
            <a:extLst>
              <a:ext uri="{FF2B5EF4-FFF2-40B4-BE49-F238E27FC236}">
                <a16:creationId xmlns:a16="http://schemas.microsoft.com/office/drawing/2014/main" id="{5ACE51D5-4676-56E7-A185-792263BA0BD3}"/>
              </a:ext>
            </a:extLst>
          </p:cNvPr>
          <p:cNvSpPr/>
          <p:nvPr/>
        </p:nvSpPr>
        <p:spPr>
          <a:xfrm>
            <a:off x="382975" y="142934"/>
            <a:ext cx="7286625" cy="5801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7000">
                <a:srgbClr val="1B74B8"/>
              </a:gs>
              <a:gs pos="0">
                <a:srgbClr val="254F8E"/>
              </a:gs>
              <a:gs pos="100000">
                <a:srgbClr val="00A3EE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 algn="ctr"/>
            <a:endParaRPr lang="ko-KR" altLang="en-US" sz="3200" b="1" dirty="0"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テキスト ボックス 21">
            <a:extLst>
              <a:ext uri="{FF2B5EF4-FFF2-40B4-BE49-F238E27FC236}">
                <a16:creationId xmlns:a16="http://schemas.microsoft.com/office/drawing/2014/main" id="{7F0D78ED-4771-78F8-514F-AD0FC70A7E5B}"/>
              </a:ext>
            </a:extLst>
          </p:cNvPr>
          <p:cNvSpPr txBox="1"/>
          <p:nvPr/>
        </p:nvSpPr>
        <p:spPr>
          <a:xfrm>
            <a:off x="719766" y="220382"/>
            <a:ext cx="5649323" cy="42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0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참고문헌</a:t>
            </a:r>
            <a:endParaRPr kumimoji="1" lang="en-US" altLang="ko-KR" sz="2000" b="1" dirty="0">
              <a:ln w="19050">
                <a:noFill/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CE8AD0-F8E3-798F-1B1C-DD805A53C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사각형: 둥근 모서리 7">
            <a:extLst>
              <a:ext uri="{FF2B5EF4-FFF2-40B4-BE49-F238E27FC236}">
                <a16:creationId xmlns:a16="http://schemas.microsoft.com/office/drawing/2014/main" id="{1DFB0623-6DED-9CEB-0BE2-E294FEB91238}"/>
              </a:ext>
            </a:extLst>
          </p:cNvPr>
          <p:cNvSpPr/>
          <p:nvPr/>
        </p:nvSpPr>
        <p:spPr>
          <a:xfrm>
            <a:off x="228600" y="916445"/>
            <a:ext cx="11772900" cy="5941555"/>
          </a:xfrm>
          <a:prstGeom prst="roundRect">
            <a:avLst>
              <a:gd name="adj" fmla="val 1321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>
              <a:defRPr/>
            </a:pPr>
            <a:endParaRPr lang="en-US" altLang="ko-KR" sz="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9CE5AE-B3F2-F98C-ACB7-FE09505D52EC}"/>
              </a:ext>
            </a:extLst>
          </p:cNvPr>
          <p:cNvSpPr txBox="1"/>
          <p:nvPr/>
        </p:nvSpPr>
        <p:spPr>
          <a:xfrm>
            <a:off x="1361033" y="904570"/>
            <a:ext cx="8513295" cy="64261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95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kumimoji="1" lang="ko-KR" altLang="en-US" sz="95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 학위논문</a:t>
            </a:r>
            <a:endParaRPr kumimoji="1" lang="en-US" altLang="ko-KR" sz="950" b="1" dirty="0">
              <a:ln>
                <a:solidFill>
                  <a:schemeClr val="accent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9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김흥봉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(2017). “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특별교통수단의 통행특성이 만족도에 미치는 영향에 관한 연구 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목포시 </a:t>
            </a:r>
            <a:r>
              <a:rPr kumimoji="1" lang="ko-KR" altLang="en-US" sz="9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장애인콜택시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 이용자를 중심으로”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석사학위논문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세한 대학교 대학원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김승현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(2021). “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이동경로 빅데이터 기반의 교통약자 경로탐색기법 연구”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박사 학위논문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서울시립대학교 대학원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9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고하영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(2020). “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특별교통수단 서비스시간 단축을 통한 운영효율화 방안에 관한 연구”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석사학위논문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명지대학교 대학원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9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가은한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(2018). “</a:t>
            </a:r>
            <a:r>
              <a:rPr kumimoji="1" lang="ko-KR" altLang="en-US" sz="9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장애인콜택시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 이용자 대기시간 최소화를 위한 시뮬레이션연구”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석사학위논문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서울대학교 대학원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박성환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(2014). “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교통약자의 이동편의 만족도 결정요인 연구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천안지역 </a:t>
            </a:r>
            <a:r>
              <a:rPr kumimoji="1" lang="ko-KR" altLang="en-US" sz="9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저상버스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ko-KR" altLang="en-US" sz="9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장애인콜택시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 이용을 중심으로”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석사학위논문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경기대학교 대학원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9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손종훈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(2022). “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서울시 </a:t>
            </a:r>
            <a:r>
              <a:rPr kumimoji="1" lang="ko-KR" altLang="en-US" sz="9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장애인콜택시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 대기시간 영향요인 분석”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석사학위논문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서울시립대학교 대학원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윤성호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(2023). “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전라북도 특별교통수단 운영 및 개선방안”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석사학위논문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전북 대학교 대학원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9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정토진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(2016). “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수요응답형 교통체계 도입효과에 관한 연구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전라북도 사례를 중 심으로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)”. 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석사학위논문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전북대학교 행정대학원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9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학회지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단행본</a:t>
            </a:r>
          </a:p>
          <a:p>
            <a:pPr>
              <a:lnSpc>
                <a:spcPct val="150000"/>
              </a:lnSpc>
            </a:pPr>
            <a:r>
              <a:rPr kumimoji="1" lang="ko-KR" altLang="en-US" sz="9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고관우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·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황경수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: “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장애인의 특별교통수단 만족도가 장애 수용과 삶의 질에 미치는 영향”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. 『</a:t>
            </a:r>
            <a:r>
              <a:rPr kumimoji="1" lang="ko-KR" altLang="en-US" sz="9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한국산학기술학회논문지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』, 15. 4, 1963-1970, 2019.</a:t>
            </a:r>
          </a:p>
          <a:p>
            <a:pPr>
              <a:lnSpc>
                <a:spcPct val="150000"/>
              </a:lnSpc>
            </a:pPr>
            <a:r>
              <a:rPr kumimoji="1" lang="ko-KR" altLang="en-US" sz="9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김건욱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·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윤대식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·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김종진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: “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빅데이터를 활용한 교통약자 특별교통수단 통행수요 분석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대구광역시를 사례로”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. 『</a:t>
            </a:r>
            <a:r>
              <a:rPr kumimoji="1" lang="ko-KR" altLang="en-US" sz="9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대구경북연구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』, 19. 2, </a:t>
            </a:r>
            <a:r>
              <a:rPr kumimoji="1" lang="ko-KR" altLang="en-US" sz="9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대구경북연구원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, 43-61, 2020.</a:t>
            </a:r>
          </a:p>
          <a:p>
            <a:pPr>
              <a:lnSpc>
                <a:spcPct val="150000"/>
              </a:lnSpc>
            </a:pPr>
            <a:r>
              <a:rPr kumimoji="1" lang="ko-KR" altLang="en-US" sz="9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김상구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·</a:t>
            </a:r>
            <a:r>
              <a:rPr kumimoji="1" lang="ko-KR" altLang="en-US" sz="9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조홍중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: “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교통약자를 위한 특별교통수단 운영 및 실태에 관한 연구”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. 『</a:t>
            </a:r>
            <a:r>
              <a:rPr kumimoji="1" lang="ko-KR" altLang="en-US" sz="9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한국지체중복건강장애교육학회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』, 55. 3, 185~211, 2012.</a:t>
            </a:r>
          </a:p>
          <a:p>
            <a:pPr>
              <a:lnSpc>
                <a:spcPct val="150000"/>
              </a:lnSpc>
            </a:pP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박소연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·</a:t>
            </a:r>
            <a:r>
              <a:rPr kumimoji="1" lang="ko-KR" altLang="en-US" sz="9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진민하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·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강원식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·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박대영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·</a:t>
            </a:r>
            <a:r>
              <a:rPr kumimoji="1" lang="ko-KR" altLang="en-US" sz="9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김건욱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: “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특별교통수단 장기대기수요에 대한 사회 연결망 분석”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. 『</a:t>
            </a:r>
            <a:r>
              <a:rPr kumimoji="1" lang="ko-KR" altLang="en-US" sz="9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디지털융복합연구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』, 19. 5, 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한국디지털정책학회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, 93-103, 2021.</a:t>
            </a:r>
          </a:p>
          <a:p>
            <a:pPr>
              <a:lnSpc>
                <a:spcPct val="150000"/>
              </a:lnSpc>
            </a:pP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빈미영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·</a:t>
            </a:r>
            <a:r>
              <a:rPr kumimoji="1" lang="ko-KR" altLang="en-US" sz="9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박충훈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·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박기철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: “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경기도 특별교통수단 운영현황 및 개선방안”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경기연구원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, 2015.</a:t>
            </a:r>
          </a:p>
          <a:p>
            <a:pPr>
              <a:lnSpc>
                <a:spcPct val="150000"/>
              </a:lnSpc>
            </a:pP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석종수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: “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인천광역시 </a:t>
            </a:r>
            <a:r>
              <a:rPr kumimoji="1" lang="ko-KR" altLang="en-US" sz="9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장애인콜택시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 운영 개선방안”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인천발전연구원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, 2012.</a:t>
            </a:r>
          </a:p>
          <a:p>
            <a:pPr>
              <a:lnSpc>
                <a:spcPct val="150000"/>
              </a:lnSpc>
            </a:pPr>
            <a:r>
              <a:rPr kumimoji="1" lang="ko-KR" altLang="en-US" sz="9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손선화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·</a:t>
            </a:r>
            <a:r>
              <a:rPr kumimoji="1" lang="ko-KR" altLang="en-US" sz="9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유두호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·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엄영호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: “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지방정부 특별교통수단 도입의 영향요인 분석”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. 『</a:t>
            </a:r>
            <a:r>
              <a:rPr kumimoji="1" lang="ko-KR" altLang="en-US" sz="9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한국거버넌스학회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』27. 2, 163-190, 2020.</a:t>
            </a:r>
          </a:p>
          <a:p>
            <a:pPr>
              <a:lnSpc>
                <a:spcPct val="150000"/>
              </a:lnSpc>
            </a:pP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신용은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·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최혜미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·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송기욱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·</a:t>
            </a:r>
            <a:r>
              <a:rPr kumimoji="1" lang="ko-KR" altLang="en-US" sz="9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이희대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: “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특별교통수단 이용자 통행패턴 분석 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– 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경상남도 사례”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. 『</a:t>
            </a:r>
            <a:r>
              <a:rPr kumimoji="1" lang="ko-KR" altLang="en-US" sz="9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대한토목학회논문집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』, 34. 1, </a:t>
            </a:r>
            <a:r>
              <a:rPr kumimoji="1" lang="ko-KR" altLang="en-US" sz="9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대한토목학회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, 213- 221, 2014.</a:t>
            </a:r>
          </a:p>
          <a:p>
            <a:pPr>
              <a:lnSpc>
                <a:spcPct val="150000"/>
              </a:lnSpc>
            </a:pPr>
            <a:r>
              <a:rPr kumimoji="1" lang="ko-KR" altLang="en-US" sz="9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신혜림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·</a:t>
            </a:r>
            <a:r>
              <a:rPr kumimoji="1" lang="ko-KR" altLang="en-US" sz="9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이범규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·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김명수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: “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특별교통수단 통행특성 분석을 통한 운영체계 효율화 방안”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. 『</a:t>
            </a:r>
            <a:r>
              <a:rPr kumimoji="1" lang="ko-KR" altLang="en-US" sz="9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대한교통학회학술대회지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』, 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대한교통학회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, 437-441, 2018.</a:t>
            </a:r>
          </a:p>
          <a:p>
            <a:pPr>
              <a:lnSpc>
                <a:spcPct val="150000"/>
              </a:lnSpc>
            </a:pP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이규진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·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김숙희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: “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특별교통서비스의 이용실태 및 활성화 방안 연구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수원시를 중심으로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)”. 『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한국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ITS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학회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』, 15. 5, 1-11, 2016.</a:t>
            </a:r>
          </a:p>
          <a:p>
            <a:pPr>
              <a:lnSpc>
                <a:spcPct val="150000"/>
              </a:lnSpc>
            </a:pP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이병화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·</a:t>
            </a:r>
            <a:r>
              <a:rPr kumimoji="1" lang="ko-KR" altLang="en-US" sz="9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양희택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: “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서울과 경기도의 </a:t>
            </a:r>
            <a:r>
              <a:rPr kumimoji="1" lang="ko-KR" altLang="en-US" sz="9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장애인콜택시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 이용현황 빅데이터 분석연구”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. 『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예술인문사회융합 멀티미디어 </a:t>
            </a:r>
            <a:r>
              <a:rPr kumimoji="1" lang="ko-KR" altLang="en-US" sz="9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논문지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』, 7. 3, 925-934, 2017.</a:t>
            </a:r>
          </a:p>
          <a:p>
            <a:pPr>
              <a:lnSpc>
                <a:spcPct val="150000"/>
              </a:lnSpc>
            </a:pPr>
            <a:r>
              <a:rPr kumimoji="1" lang="en-US" altLang="ko-KR" sz="95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kumimoji="1" lang="ko-KR" altLang="en-US" sz="95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 국가</a:t>
            </a:r>
            <a:r>
              <a:rPr kumimoji="1" lang="en-US" altLang="ko-KR" sz="95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ko-KR" altLang="en-US" sz="95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지자체</a:t>
            </a:r>
            <a:r>
              <a:rPr kumimoji="1" lang="en-US" altLang="ko-KR" sz="95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ko-KR" altLang="en-US" sz="95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기관</a:t>
            </a:r>
          </a:p>
          <a:p>
            <a:pPr>
              <a:lnSpc>
                <a:spcPct val="150000"/>
              </a:lnSpc>
            </a:pP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경기도의회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(2015). 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경기도 교통약자 이동편의 증진에 관한 연구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국토교통부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(2018). 2017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년 교통약자 이동편의 실태조사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95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kumimoji="1" lang="ko-KR" altLang="en-US" sz="95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 웹사이트</a:t>
            </a:r>
          </a:p>
          <a:p>
            <a:pPr>
              <a:lnSpc>
                <a:spcPct val="150000"/>
              </a:lnSpc>
            </a:pP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수원도시공사 </a:t>
            </a:r>
            <a:r>
              <a:rPr kumimoji="1" lang="ko-KR" altLang="en-US" sz="9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한아름콜센터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kumimoji="1" lang="ko-KR" altLang="en-US" sz="9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한아름콜센터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-US" altLang="ko-KR" sz="9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suwonudc.co.kr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ko-KR" altLang="en-US" sz="9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공공데이터포털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kumimoji="1" lang="ko-KR" altLang="en-US" sz="9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공공데이터포털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-US" altLang="ko-KR" sz="9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data.go.kr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경기데이터드림 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kumimoji="1" lang="ko-KR" altLang="en-US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경기데이터드림 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-US" altLang="ko-KR" sz="9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gg.go.kr</a:t>
            </a: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sz="9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 </a:t>
            </a:r>
          </a:p>
          <a:p>
            <a:pPr>
              <a:lnSpc>
                <a:spcPct val="150000"/>
              </a:lnSpc>
            </a:pPr>
            <a:endParaRPr kumimoji="1" lang="en-US" altLang="ko-KR" sz="950" dirty="0">
              <a:ln>
                <a:solidFill>
                  <a:schemeClr val="accent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1878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 2">
            <a:extLst>
              <a:ext uri="{FF2B5EF4-FFF2-40B4-BE49-F238E27FC236}">
                <a16:creationId xmlns:a16="http://schemas.microsoft.com/office/drawing/2014/main" id="{6AA200DE-EAF6-2127-AD1B-78A1434BC5F5}"/>
              </a:ext>
            </a:extLst>
          </p:cNvPr>
          <p:cNvSpPr/>
          <p:nvPr/>
        </p:nvSpPr>
        <p:spPr>
          <a:xfrm>
            <a:off x="5511801" y="1"/>
            <a:ext cx="6680200" cy="6858000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gradFill>
            <a:gsLst>
              <a:gs pos="0">
                <a:srgbClr val="374B91"/>
              </a:gs>
              <a:gs pos="100000">
                <a:srgbClr val="1491D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사각형: 둥근 모서리 7">
            <a:extLst>
              <a:ext uri="{FF2B5EF4-FFF2-40B4-BE49-F238E27FC236}">
                <a16:creationId xmlns:a16="http://schemas.microsoft.com/office/drawing/2014/main" id="{4E564FC5-C2FA-E8C3-BE3E-10ADC3B10A06}"/>
              </a:ext>
            </a:extLst>
          </p:cNvPr>
          <p:cNvSpPr/>
          <p:nvPr/>
        </p:nvSpPr>
        <p:spPr>
          <a:xfrm>
            <a:off x="1970686" y="1857962"/>
            <a:ext cx="8250627" cy="3080480"/>
          </a:xfrm>
          <a:prstGeom prst="round2SameRect">
            <a:avLst>
              <a:gd name="adj1" fmla="val 4800"/>
              <a:gd name="adj2" fmla="val 403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>
              <a:defRPr/>
            </a:pPr>
            <a:endParaRPr lang="en-US" altLang="ko-KR" sz="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5AA5E1-1780-5A59-8220-6C9727FF532C}"/>
              </a:ext>
            </a:extLst>
          </p:cNvPr>
          <p:cNvSpPr/>
          <p:nvPr/>
        </p:nvSpPr>
        <p:spPr>
          <a:xfrm>
            <a:off x="0" y="6102049"/>
            <a:ext cx="12192000" cy="755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2" name="テキスト ボックス 21">
            <a:extLst>
              <a:ext uri="{FF2B5EF4-FFF2-40B4-BE49-F238E27FC236}">
                <a16:creationId xmlns:a16="http://schemas.microsoft.com/office/drawing/2014/main" id="{36D6C7C1-393E-AEC1-26C8-CC89A5341D46}"/>
              </a:ext>
            </a:extLst>
          </p:cNvPr>
          <p:cNvSpPr txBox="1"/>
          <p:nvPr/>
        </p:nvSpPr>
        <p:spPr>
          <a:xfrm>
            <a:off x="1608720" y="2831076"/>
            <a:ext cx="8974558" cy="758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sz="4000" b="1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endParaRPr kumimoji="1" lang="en-US" altLang="ko-KR" sz="4000" b="1" dirty="0">
              <a:ln w="19050">
                <a:noFill/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Google Shape;784;p37">
            <a:extLst>
              <a:ext uri="{FF2B5EF4-FFF2-40B4-BE49-F238E27FC236}">
                <a16:creationId xmlns:a16="http://schemas.microsoft.com/office/drawing/2014/main" id="{A4028B50-8262-E76C-9E54-85604B53CECB}"/>
              </a:ext>
            </a:extLst>
          </p:cNvPr>
          <p:cNvSpPr txBox="1">
            <a:spLocks/>
          </p:cNvSpPr>
          <p:nvPr/>
        </p:nvSpPr>
        <p:spPr>
          <a:xfrm>
            <a:off x="3075584" y="6239277"/>
            <a:ext cx="6040830" cy="59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 Sans"/>
              <a:buNone/>
              <a:defRPr sz="18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 Sans"/>
              <a:buNone/>
              <a:defRPr sz="18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 Sans"/>
              <a:buNone/>
              <a:defRPr sz="18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 Sans"/>
              <a:buNone/>
              <a:defRPr sz="18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 Sans"/>
              <a:buNone/>
              <a:defRPr sz="18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 Sans"/>
              <a:buNone/>
              <a:defRPr sz="18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 Sans"/>
              <a:buNone/>
              <a:defRPr sz="18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 Sans"/>
              <a:buNone/>
              <a:defRPr sz="18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ko-KR" altLang="en-US" sz="1600" b="1" spc="3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경기대학교 산업경영정보공학과 </a:t>
            </a:r>
            <a:r>
              <a:rPr lang="en-US" altLang="ko-KR" sz="1600" b="1" spc="3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–</a:t>
            </a:r>
            <a:r>
              <a:rPr lang="ko-KR" altLang="en-US" sz="1600" b="1" spc="3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고릴라 특수 부대</a:t>
            </a:r>
            <a:endParaRPr lang="en-US" altLang="ko-KR" sz="1600" b="1" spc="3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0" name="그림 19" descr="그래픽, 그래픽 디자인, 스크린샷, 폰트이(가) 표시된 사진&#10;&#10;자동 생성된 설명">
            <a:extLst>
              <a:ext uri="{FF2B5EF4-FFF2-40B4-BE49-F238E27FC236}">
                <a16:creationId xmlns:a16="http://schemas.microsoft.com/office/drawing/2014/main" id="{96A3B0ED-0929-F322-BFEB-B60BEC677B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262" y="3755145"/>
            <a:ext cx="619474" cy="41595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0417CA-7DBF-25B0-B526-EB32433B1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727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7">
            <a:extLst>
              <a:ext uri="{FF2B5EF4-FFF2-40B4-BE49-F238E27FC236}">
                <a16:creationId xmlns:a16="http://schemas.microsoft.com/office/drawing/2014/main" id="{17619317-ADA0-F1B2-6EB6-287E47EA1C80}"/>
              </a:ext>
            </a:extLst>
          </p:cNvPr>
          <p:cNvSpPr/>
          <p:nvPr/>
        </p:nvSpPr>
        <p:spPr>
          <a:xfrm>
            <a:off x="228600" y="916446"/>
            <a:ext cx="11772900" cy="4878874"/>
          </a:xfrm>
          <a:prstGeom prst="roundRect">
            <a:avLst>
              <a:gd name="adj" fmla="val 1321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>
              <a:defRPr/>
            </a:pPr>
            <a:endParaRPr lang="en-US" altLang="ko-KR" sz="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4" name="사각형: 둥근 모서리 5">
            <a:extLst>
              <a:ext uri="{FF2B5EF4-FFF2-40B4-BE49-F238E27FC236}">
                <a16:creationId xmlns:a16="http://schemas.microsoft.com/office/drawing/2014/main" id="{4D3E5812-D374-4850-A020-493591F9927D}"/>
              </a:ext>
            </a:extLst>
          </p:cNvPr>
          <p:cNvSpPr/>
          <p:nvPr/>
        </p:nvSpPr>
        <p:spPr>
          <a:xfrm>
            <a:off x="382975" y="142934"/>
            <a:ext cx="7286625" cy="5801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7000">
                <a:srgbClr val="1B74B8"/>
              </a:gs>
              <a:gs pos="0">
                <a:srgbClr val="254F8E"/>
              </a:gs>
              <a:gs pos="100000">
                <a:srgbClr val="00A3EE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 algn="ctr"/>
            <a:endParaRPr lang="ko-KR" altLang="en-US" sz="3200" b="1" dirty="0"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テキスト ボックス 21">
            <a:extLst>
              <a:ext uri="{FF2B5EF4-FFF2-40B4-BE49-F238E27FC236}">
                <a16:creationId xmlns:a16="http://schemas.microsoft.com/office/drawing/2014/main" id="{B1F14372-3C29-BB01-C4C1-496CFA4A5C87}"/>
              </a:ext>
            </a:extLst>
          </p:cNvPr>
          <p:cNvSpPr txBox="1"/>
          <p:nvPr/>
        </p:nvSpPr>
        <p:spPr>
          <a:xfrm>
            <a:off x="719766" y="220382"/>
            <a:ext cx="5649323" cy="42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0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kumimoji="1" lang="en-US" altLang="ko-KR" sz="2000" b="1" dirty="0">
              <a:ln w="19050">
                <a:noFill/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왼쪽 중괄호 25">
            <a:extLst>
              <a:ext uri="{FF2B5EF4-FFF2-40B4-BE49-F238E27FC236}">
                <a16:creationId xmlns:a16="http://schemas.microsoft.com/office/drawing/2014/main" id="{FFC44FBD-8C08-3ED9-96B1-D0681F2DA484}"/>
              </a:ext>
            </a:extLst>
          </p:cNvPr>
          <p:cNvSpPr/>
          <p:nvPr/>
        </p:nvSpPr>
        <p:spPr>
          <a:xfrm rot="16200000">
            <a:off x="3470997" y="3486412"/>
            <a:ext cx="321466" cy="1639091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왼쪽 중괄호 26">
            <a:extLst>
              <a:ext uri="{FF2B5EF4-FFF2-40B4-BE49-F238E27FC236}">
                <a16:creationId xmlns:a16="http://schemas.microsoft.com/office/drawing/2014/main" id="{2F22F588-09ED-6E70-15A1-0717B872E2A5}"/>
              </a:ext>
            </a:extLst>
          </p:cNvPr>
          <p:cNvSpPr/>
          <p:nvPr/>
        </p:nvSpPr>
        <p:spPr>
          <a:xfrm rot="5400000" flipV="1">
            <a:off x="1506259" y="2052676"/>
            <a:ext cx="321466" cy="1011605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76C859C-5F04-9812-9A97-59E600756968}"/>
              </a:ext>
            </a:extLst>
          </p:cNvPr>
          <p:cNvGrpSpPr/>
          <p:nvPr/>
        </p:nvGrpSpPr>
        <p:grpSpPr>
          <a:xfrm>
            <a:off x="1161190" y="2704115"/>
            <a:ext cx="9869619" cy="1458000"/>
            <a:chOff x="1201270" y="3014241"/>
            <a:chExt cx="9869619" cy="1458421"/>
          </a:xfrm>
        </p:grpSpPr>
        <p:sp>
          <p:nvSpPr>
            <p:cNvPr id="2" name="갈매기형 수장 5">
              <a:extLst>
                <a:ext uri="{FF2B5EF4-FFF2-40B4-BE49-F238E27FC236}">
                  <a16:creationId xmlns:a16="http://schemas.microsoft.com/office/drawing/2014/main" id="{20E1B164-EE00-D2ED-D64D-727C86F8E656}"/>
                </a:ext>
              </a:extLst>
            </p:cNvPr>
            <p:cNvSpPr/>
            <p:nvPr/>
          </p:nvSpPr>
          <p:spPr>
            <a:xfrm>
              <a:off x="5114001" y="3055993"/>
              <a:ext cx="2340361" cy="1399868"/>
            </a:xfrm>
            <a:prstGeom prst="chevron">
              <a:avLst/>
            </a:prstGeom>
            <a:solidFill>
              <a:srgbClr val="0E7AB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" name="갈매기형 수장 4">
              <a:extLst>
                <a:ext uri="{FF2B5EF4-FFF2-40B4-BE49-F238E27FC236}">
                  <a16:creationId xmlns:a16="http://schemas.microsoft.com/office/drawing/2014/main" id="{A978F5C3-CBAC-5A08-8E3E-D6835925A20D}"/>
                </a:ext>
              </a:extLst>
            </p:cNvPr>
            <p:cNvSpPr/>
            <p:nvPr/>
          </p:nvSpPr>
          <p:spPr>
            <a:xfrm>
              <a:off x="2852264" y="3059825"/>
              <a:ext cx="2340361" cy="1399868"/>
            </a:xfrm>
            <a:prstGeom prst="chevron">
              <a:avLst/>
            </a:prstGeom>
            <a:solidFill>
              <a:srgbClr val="1F67A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5" name="오각형 3">
              <a:extLst>
                <a:ext uri="{FF2B5EF4-FFF2-40B4-BE49-F238E27FC236}">
                  <a16:creationId xmlns:a16="http://schemas.microsoft.com/office/drawing/2014/main" id="{C6993CB6-56AB-45FF-994A-F2BE46CAB0C7}"/>
                </a:ext>
              </a:extLst>
            </p:cNvPr>
            <p:cNvSpPr/>
            <p:nvPr/>
          </p:nvSpPr>
          <p:spPr>
            <a:xfrm>
              <a:off x="1201270" y="3072794"/>
              <a:ext cx="1724125" cy="1399868"/>
            </a:xfrm>
            <a:prstGeom prst="homePlate">
              <a:avLst/>
            </a:prstGeom>
            <a:solidFill>
              <a:srgbClr val="23529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6" name="갈매기형 수장 5">
              <a:extLst>
                <a:ext uri="{FF2B5EF4-FFF2-40B4-BE49-F238E27FC236}">
                  <a16:creationId xmlns:a16="http://schemas.microsoft.com/office/drawing/2014/main" id="{DB613AA2-5415-0517-DBB1-B74B67E28F3C}"/>
                </a:ext>
              </a:extLst>
            </p:cNvPr>
            <p:cNvSpPr/>
            <p:nvPr/>
          </p:nvSpPr>
          <p:spPr>
            <a:xfrm>
              <a:off x="7375741" y="3052161"/>
              <a:ext cx="2340358" cy="1399868"/>
            </a:xfrm>
            <a:prstGeom prst="chevron">
              <a:avLst/>
            </a:prstGeom>
            <a:solidFill>
              <a:srgbClr val="0894D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8" name="갈매기형 수장 5">
              <a:extLst>
                <a:ext uri="{FF2B5EF4-FFF2-40B4-BE49-F238E27FC236}">
                  <a16:creationId xmlns:a16="http://schemas.microsoft.com/office/drawing/2014/main" id="{97876046-5EF5-4462-C1A2-904F30C25DE9}"/>
                </a:ext>
              </a:extLst>
            </p:cNvPr>
            <p:cNvSpPr/>
            <p:nvPr/>
          </p:nvSpPr>
          <p:spPr>
            <a:xfrm>
              <a:off x="9525474" y="3014241"/>
              <a:ext cx="1545415" cy="1399868"/>
            </a:xfrm>
            <a:prstGeom prst="chevron">
              <a:avLst/>
            </a:prstGeom>
            <a:solidFill>
              <a:srgbClr val="03A2E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23" name="왼쪽 중괄호 26">
            <a:extLst>
              <a:ext uri="{FF2B5EF4-FFF2-40B4-BE49-F238E27FC236}">
                <a16:creationId xmlns:a16="http://schemas.microsoft.com/office/drawing/2014/main" id="{4F319CCE-7984-D4DC-064C-D698D7C37F29}"/>
              </a:ext>
            </a:extLst>
          </p:cNvPr>
          <p:cNvSpPr/>
          <p:nvPr/>
        </p:nvSpPr>
        <p:spPr>
          <a:xfrm rot="5400000" flipV="1">
            <a:off x="5721192" y="1712252"/>
            <a:ext cx="321466" cy="1626684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5" name="왼쪽 중괄호 25">
            <a:extLst>
              <a:ext uri="{FF2B5EF4-FFF2-40B4-BE49-F238E27FC236}">
                <a16:creationId xmlns:a16="http://schemas.microsoft.com/office/drawing/2014/main" id="{0712430C-CC63-EA30-4B9F-28E343D45BA1}"/>
              </a:ext>
            </a:extLst>
          </p:cNvPr>
          <p:cNvSpPr/>
          <p:nvPr/>
        </p:nvSpPr>
        <p:spPr>
          <a:xfrm rot="16200000">
            <a:off x="8033786" y="3521776"/>
            <a:ext cx="321466" cy="1560469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7" name="왼쪽 중괄호 26">
            <a:extLst>
              <a:ext uri="{FF2B5EF4-FFF2-40B4-BE49-F238E27FC236}">
                <a16:creationId xmlns:a16="http://schemas.microsoft.com/office/drawing/2014/main" id="{4BB1D860-1082-9FCE-62A4-B23B84839E8D}"/>
              </a:ext>
            </a:extLst>
          </p:cNvPr>
          <p:cNvSpPr/>
          <p:nvPr/>
        </p:nvSpPr>
        <p:spPr>
          <a:xfrm rot="5400000" flipV="1">
            <a:off x="9748392" y="2090255"/>
            <a:ext cx="321466" cy="847461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BCCEB37-7DB8-4674-0DC5-9D58F6B6D700}"/>
              </a:ext>
            </a:extLst>
          </p:cNvPr>
          <p:cNvGrpSpPr/>
          <p:nvPr/>
        </p:nvGrpSpPr>
        <p:grpSpPr>
          <a:xfrm>
            <a:off x="1109788" y="1640653"/>
            <a:ext cx="1114408" cy="689819"/>
            <a:chOff x="738872" y="1892592"/>
            <a:chExt cx="1114408" cy="689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C134B6-D5B1-E2A7-E073-8BAFA62D3740}"/>
                </a:ext>
              </a:extLst>
            </p:cNvPr>
            <p:cNvSpPr txBox="1"/>
            <p:nvPr/>
          </p:nvSpPr>
          <p:spPr>
            <a:xfrm>
              <a:off x="738872" y="2213079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주제 선정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57487B3-6F46-8FEB-F69A-B468706A91C2}"/>
                </a:ext>
              </a:extLst>
            </p:cNvPr>
            <p:cNvSpPr txBox="1"/>
            <p:nvPr/>
          </p:nvSpPr>
          <p:spPr>
            <a:xfrm>
              <a:off x="763217" y="1892592"/>
              <a:ext cx="463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01</a:t>
              </a:r>
              <a:endPara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6B9B6BA-1D51-0B51-E0A2-53A52B98C4B8}"/>
              </a:ext>
            </a:extLst>
          </p:cNvPr>
          <p:cNvGrpSpPr/>
          <p:nvPr/>
        </p:nvGrpSpPr>
        <p:grpSpPr>
          <a:xfrm>
            <a:off x="5097245" y="1624950"/>
            <a:ext cx="1330814" cy="685368"/>
            <a:chOff x="5114001" y="1897043"/>
            <a:chExt cx="1330814" cy="68536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FC9F19B-5790-980D-221D-5A725E23DED7}"/>
                </a:ext>
              </a:extLst>
            </p:cNvPr>
            <p:cNvSpPr txBox="1"/>
            <p:nvPr/>
          </p:nvSpPr>
          <p:spPr>
            <a:xfrm>
              <a:off x="5114001" y="2213079"/>
              <a:ext cx="1330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데이터 분석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ED11557-8141-5A99-8EAA-0FCFC2021BEA}"/>
                </a:ext>
              </a:extLst>
            </p:cNvPr>
            <p:cNvSpPr txBox="1"/>
            <p:nvPr/>
          </p:nvSpPr>
          <p:spPr>
            <a:xfrm>
              <a:off x="5114001" y="1897043"/>
              <a:ext cx="6195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03</a:t>
              </a:r>
              <a:endPara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EFE5729-6404-37BD-DE98-D1F075AAEB97}"/>
              </a:ext>
            </a:extLst>
          </p:cNvPr>
          <p:cNvGrpSpPr/>
          <p:nvPr/>
        </p:nvGrpSpPr>
        <p:grpSpPr>
          <a:xfrm>
            <a:off x="3074526" y="4492796"/>
            <a:ext cx="1114408" cy="689819"/>
            <a:chOff x="3240683" y="1892592"/>
            <a:chExt cx="1114408" cy="68981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8CB7E46-13EE-072B-39D7-A067129C0EEC}"/>
                </a:ext>
              </a:extLst>
            </p:cNvPr>
            <p:cNvSpPr txBox="1"/>
            <p:nvPr/>
          </p:nvSpPr>
          <p:spPr>
            <a:xfrm>
              <a:off x="3240683" y="2213079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자료 수집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DC59870-D23C-D7B1-5D46-FF1E1408FC64}"/>
                </a:ext>
              </a:extLst>
            </p:cNvPr>
            <p:cNvSpPr txBox="1"/>
            <p:nvPr/>
          </p:nvSpPr>
          <p:spPr>
            <a:xfrm>
              <a:off x="3240683" y="1892592"/>
              <a:ext cx="590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02</a:t>
              </a:r>
              <a:endPara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235191E-A9E9-CDDA-9D89-48B2A9DF7BA6}"/>
              </a:ext>
            </a:extLst>
          </p:cNvPr>
          <p:cNvGrpSpPr/>
          <p:nvPr/>
        </p:nvGrpSpPr>
        <p:grpSpPr>
          <a:xfrm>
            <a:off x="7669600" y="4517692"/>
            <a:ext cx="617477" cy="664923"/>
            <a:chOff x="7827461" y="1891811"/>
            <a:chExt cx="617477" cy="66492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7EABECC-70AA-72BC-D1D4-66783F69A493}"/>
                </a:ext>
              </a:extLst>
            </p:cNvPr>
            <p:cNvSpPr txBox="1"/>
            <p:nvPr/>
          </p:nvSpPr>
          <p:spPr>
            <a:xfrm>
              <a:off x="7827461" y="2187402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결과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320B1BF-8C28-4BB0-BA04-0A5BC603F385}"/>
                </a:ext>
              </a:extLst>
            </p:cNvPr>
            <p:cNvSpPr txBox="1"/>
            <p:nvPr/>
          </p:nvSpPr>
          <p:spPr>
            <a:xfrm>
              <a:off x="7827461" y="1891811"/>
              <a:ext cx="590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04</a:t>
              </a:r>
              <a:endPara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0A8E718-C220-1343-E4F2-B7CCB96118FF}"/>
              </a:ext>
            </a:extLst>
          </p:cNvPr>
          <p:cNvGrpSpPr/>
          <p:nvPr/>
        </p:nvGrpSpPr>
        <p:grpSpPr>
          <a:xfrm>
            <a:off x="8919110" y="1608485"/>
            <a:ext cx="1547218" cy="689819"/>
            <a:chOff x="9692370" y="1892592"/>
            <a:chExt cx="1547218" cy="68981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500B553-122B-23F2-05E7-468E16FA3DB4}"/>
                </a:ext>
              </a:extLst>
            </p:cNvPr>
            <p:cNvSpPr txBox="1"/>
            <p:nvPr/>
          </p:nvSpPr>
          <p:spPr>
            <a:xfrm>
              <a:off x="9692370" y="2213079"/>
              <a:ext cx="1547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한계점과 후기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36206A-B9CD-9DBC-F657-A24BE99C24D1}"/>
                </a:ext>
              </a:extLst>
            </p:cNvPr>
            <p:cNvSpPr txBox="1"/>
            <p:nvPr/>
          </p:nvSpPr>
          <p:spPr>
            <a:xfrm>
              <a:off x="9692370" y="1892592"/>
              <a:ext cx="6195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05</a:t>
              </a:r>
              <a:endPara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B9E3EE5-8940-AC1C-DA10-EEDDAFDB7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5" name="그림 34" descr="그래픽, 그래픽 디자인, 스크린샷, 폰트이(가) 표시된 사진&#10;&#10;자동 생성된 설명">
            <a:extLst>
              <a:ext uri="{FF2B5EF4-FFF2-40B4-BE49-F238E27FC236}">
                <a16:creationId xmlns:a16="http://schemas.microsoft.com/office/drawing/2014/main" id="{3B2FC260-F754-F07E-9420-2D71A231ED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7010" y="283945"/>
            <a:ext cx="497756" cy="33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554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7">
            <a:extLst>
              <a:ext uri="{FF2B5EF4-FFF2-40B4-BE49-F238E27FC236}">
                <a16:creationId xmlns:a16="http://schemas.microsoft.com/office/drawing/2014/main" id="{16722314-BC90-5CD0-671F-14DE08FAA727}"/>
              </a:ext>
            </a:extLst>
          </p:cNvPr>
          <p:cNvSpPr/>
          <p:nvPr/>
        </p:nvSpPr>
        <p:spPr>
          <a:xfrm>
            <a:off x="228600" y="935861"/>
            <a:ext cx="11684726" cy="3528236"/>
          </a:xfrm>
          <a:prstGeom prst="roundRect">
            <a:avLst>
              <a:gd name="adj" fmla="val 1321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>
              <a:defRPr/>
            </a:pPr>
            <a:endParaRPr lang="en-US" altLang="ko-KR" sz="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" name="사각형: 둥근 모서리 5">
            <a:extLst>
              <a:ext uri="{FF2B5EF4-FFF2-40B4-BE49-F238E27FC236}">
                <a16:creationId xmlns:a16="http://schemas.microsoft.com/office/drawing/2014/main" id="{5F12642D-0344-9B27-A949-F4D249C54CDD}"/>
              </a:ext>
            </a:extLst>
          </p:cNvPr>
          <p:cNvSpPr/>
          <p:nvPr/>
        </p:nvSpPr>
        <p:spPr>
          <a:xfrm>
            <a:off x="1218368" y="142934"/>
            <a:ext cx="6451232" cy="5801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7000">
                <a:srgbClr val="1B74B8"/>
              </a:gs>
              <a:gs pos="0">
                <a:srgbClr val="254F8E"/>
              </a:gs>
              <a:gs pos="100000">
                <a:srgbClr val="00A3EE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 algn="ctr"/>
            <a:endParaRPr lang="ko-KR" altLang="en-US" sz="3200" b="1" dirty="0"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E81CED6-4B9C-472E-AA1E-64FCC1FD8809}"/>
              </a:ext>
            </a:extLst>
          </p:cNvPr>
          <p:cNvSpPr/>
          <p:nvPr/>
        </p:nvSpPr>
        <p:spPr>
          <a:xfrm>
            <a:off x="515734" y="182956"/>
            <a:ext cx="485775" cy="485775"/>
          </a:xfrm>
          <a:prstGeom prst="ellipse">
            <a:avLst/>
          </a:prstGeom>
          <a:noFill/>
          <a:ln w="53975">
            <a:gradFill>
              <a:gsLst>
                <a:gs pos="0">
                  <a:srgbClr val="0064F0"/>
                </a:gs>
                <a:gs pos="99000">
                  <a:srgbClr val="00A8F7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</a:rPr>
              <a:t>01</a:t>
            </a:r>
            <a:endParaRPr lang="ko-KR" altLang="en-US" sz="16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0" name="テキスト ボックス 21">
            <a:extLst>
              <a:ext uri="{FF2B5EF4-FFF2-40B4-BE49-F238E27FC236}">
                <a16:creationId xmlns:a16="http://schemas.microsoft.com/office/drawing/2014/main" id="{B1F14372-3C29-BB01-C4C1-496CFA4A5C87}"/>
              </a:ext>
            </a:extLst>
          </p:cNvPr>
          <p:cNvSpPr txBox="1"/>
          <p:nvPr/>
        </p:nvSpPr>
        <p:spPr>
          <a:xfrm>
            <a:off x="1508715" y="213222"/>
            <a:ext cx="5649323" cy="42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0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 선정</a:t>
            </a:r>
            <a:endParaRPr kumimoji="1" lang="en-US" altLang="ko-KR" sz="2000" b="1" dirty="0">
              <a:ln w="19050">
                <a:noFill/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 descr="그래픽, 그래픽 디자인, 스크린샷, 폰트이(가) 표시된 사진&#10;&#10;자동 생성된 설명">
            <a:extLst>
              <a:ext uri="{FF2B5EF4-FFF2-40B4-BE49-F238E27FC236}">
                <a16:creationId xmlns:a16="http://schemas.microsoft.com/office/drawing/2014/main" id="{D467D5ED-15B4-755D-790E-4FE4E22D2D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7010" y="283945"/>
            <a:ext cx="497756" cy="33422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F9ADA4-AB88-7CB5-7CC1-0F981AAD5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A9EF2B8-B110-3E8B-CB96-389797EFF449}"/>
              </a:ext>
            </a:extLst>
          </p:cNvPr>
          <p:cNvGrpSpPr/>
          <p:nvPr/>
        </p:nvGrpSpPr>
        <p:grpSpPr>
          <a:xfrm>
            <a:off x="515734" y="1297332"/>
            <a:ext cx="4526225" cy="3040583"/>
            <a:chOff x="758621" y="2001157"/>
            <a:chExt cx="5641543" cy="3696847"/>
          </a:xfrm>
        </p:grpSpPr>
        <p:pic>
          <p:nvPicPr>
            <p:cNvPr id="7" name="그림 6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F687B91A-B662-ED6E-A7A0-0D512E79D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621" y="2001157"/>
              <a:ext cx="5641543" cy="3696847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C98266-D8EE-D95E-1B0C-2041C361858A}"/>
                </a:ext>
              </a:extLst>
            </p:cNvPr>
            <p:cNvSpPr/>
            <p:nvPr/>
          </p:nvSpPr>
          <p:spPr>
            <a:xfrm>
              <a:off x="1064185" y="4809506"/>
              <a:ext cx="4381995" cy="2256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3551E95-EB10-D648-61DA-27FA61120D2F}"/>
                </a:ext>
              </a:extLst>
            </p:cNvPr>
            <p:cNvSpPr/>
            <p:nvPr/>
          </p:nvSpPr>
          <p:spPr>
            <a:xfrm>
              <a:off x="1064185" y="3153473"/>
              <a:ext cx="2732724" cy="2850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19" name="그래픽 18" descr="배지 체크 표시1 단색으로 채워진">
            <a:extLst>
              <a:ext uri="{FF2B5EF4-FFF2-40B4-BE49-F238E27FC236}">
                <a16:creationId xmlns:a16="http://schemas.microsoft.com/office/drawing/2014/main" id="{8645E243-DB4A-52D8-C959-BF492FC12C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5993" y="4690818"/>
            <a:ext cx="266513" cy="2395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B12099D-B9B5-E9A6-04C4-00EB9BB89D04}"/>
              </a:ext>
            </a:extLst>
          </p:cNvPr>
          <p:cNvSpPr txBox="1"/>
          <p:nvPr/>
        </p:nvSpPr>
        <p:spPr>
          <a:xfrm>
            <a:off x="515734" y="1017163"/>
            <a:ext cx="535478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출처</a:t>
            </a:r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 장애인 콜택시 대기시간 </a:t>
            </a:r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32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분</a:t>
            </a:r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? 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연합뉴스 </a:t>
            </a:r>
            <a:r>
              <a:rPr kumimoji="1" lang="ko-KR" altLang="en-US" sz="12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팩트체크가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 지워버린 ‘현실’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243504-E0AA-8FD4-B209-09251B9D2D8A}"/>
              </a:ext>
            </a:extLst>
          </p:cNvPr>
          <p:cNvSpPr txBox="1"/>
          <p:nvPr/>
        </p:nvSpPr>
        <p:spPr>
          <a:xfrm>
            <a:off x="1401205" y="4624032"/>
            <a:ext cx="9090949" cy="15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장애인 고객을 위한 차량</a:t>
            </a:r>
            <a:endParaRPr kumimoji="1" lang="en-US" altLang="ko-KR" sz="1300" dirty="0">
              <a:ln>
                <a:solidFill>
                  <a:schemeClr val="accent1">
                    <a:alpha val="0"/>
                  </a:schemeClr>
                </a:solidFill>
              </a:ln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→ </a:t>
            </a:r>
            <a:r>
              <a:rPr kumimoji="1"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운행가능한 전체 차량수가 일반택시에 비해 절대적으로 적고</a:t>
            </a:r>
            <a:r>
              <a:rPr kumimoji="1" lang="en-US" altLang="ko-KR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총 </a:t>
            </a:r>
            <a:r>
              <a:rPr kumimoji="1" lang="en-US" altLang="ko-KR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135</a:t>
            </a:r>
            <a:r>
              <a:rPr kumimoji="1"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대</a:t>
            </a:r>
            <a:r>
              <a:rPr kumimoji="1" lang="en-US" altLang="ko-KR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r>
              <a:rPr kumimoji="1"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평균 대기시간도 </a:t>
            </a:r>
            <a:r>
              <a:rPr kumimoji="1" lang="en-US" altLang="ko-KR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30</a:t>
            </a:r>
            <a:r>
              <a:rPr kumimoji="1"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분이 훌쩍 넘어가는 시간</a:t>
            </a:r>
            <a:r>
              <a:rPr kumimoji="1" lang="en-US" altLang="ko-KR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ko-KR" altLang="en-US" sz="13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Malgun Gothic" panose="020B0503020000020004" pitchFamily="34" charset="-127"/>
                <a:ea typeface="Malgun Gothic" panose="020B0503020000020004" pitchFamily="34" charset="-127"/>
              </a:rPr>
              <a:t>대기시간이 오래 걸리는 원인</a:t>
            </a:r>
            <a:r>
              <a:rPr kumimoji="1"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을 찾아보며 이를 해결하고자 함</a:t>
            </a:r>
            <a:r>
              <a:rPr kumimoji="1"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1300" dirty="0">
              <a:ln>
                <a:solidFill>
                  <a:schemeClr val="accent1">
                    <a:alpha val="0"/>
                  </a:schemeClr>
                </a:solidFill>
              </a:ln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8" name="그래픽 27" descr="직선 화살표 단색으로 채워진">
            <a:extLst>
              <a:ext uri="{FF2B5EF4-FFF2-40B4-BE49-F238E27FC236}">
                <a16:creationId xmlns:a16="http://schemas.microsoft.com/office/drawing/2014/main" id="{292A3492-DCD5-DD51-75CA-7134FC78C1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1181644" y="5636926"/>
            <a:ext cx="203911" cy="203911"/>
          </a:xfrm>
          <a:prstGeom prst="rect">
            <a:avLst/>
          </a:prstGeom>
        </p:spPr>
      </p:pic>
      <p:pic>
        <p:nvPicPr>
          <p:cNvPr id="30" name="그림 29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8B0C2D56-C327-67CB-9CF9-1A74CE88D3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114" y="2018949"/>
            <a:ext cx="6322742" cy="15775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92F5093-02D4-6EE6-B9D1-641020A1FF50}"/>
              </a:ext>
            </a:extLst>
          </p:cNvPr>
          <p:cNvSpPr txBox="1"/>
          <p:nvPr/>
        </p:nvSpPr>
        <p:spPr>
          <a:xfrm>
            <a:off x="7040569" y="1578940"/>
            <a:ext cx="2874146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수원 도시공사 한아름 콜택시 차량현황</a:t>
            </a:r>
          </a:p>
        </p:txBody>
      </p:sp>
    </p:spTree>
    <p:extLst>
      <p:ext uri="{BB962C8B-B14F-4D97-AF65-F5344CB8AC3E}">
        <p14:creationId xmlns:p14="http://schemas.microsoft.com/office/powerpoint/2010/main" val="4073537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7">
            <a:extLst>
              <a:ext uri="{FF2B5EF4-FFF2-40B4-BE49-F238E27FC236}">
                <a16:creationId xmlns:a16="http://schemas.microsoft.com/office/drawing/2014/main" id="{9CA84158-45F3-E108-46FD-F17A5A811B43}"/>
              </a:ext>
            </a:extLst>
          </p:cNvPr>
          <p:cNvSpPr/>
          <p:nvPr/>
        </p:nvSpPr>
        <p:spPr>
          <a:xfrm>
            <a:off x="228600" y="916446"/>
            <a:ext cx="11772900" cy="5941554"/>
          </a:xfrm>
          <a:prstGeom prst="roundRect">
            <a:avLst>
              <a:gd name="adj" fmla="val 1321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>
              <a:defRPr/>
            </a:pPr>
            <a:endParaRPr lang="en-US" altLang="ko-KR" sz="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" name="사각형: 둥근 모서리 5">
            <a:extLst>
              <a:ext uri="{FF2B5EF4-FFF2-40B4-BE49-F238E27FC236}">
                <a16:creationId xmlns:a16="http://schemas.microsoft.com/office/drawing/2014/main" id="{5F12642D-0344-9B27-A949-F4D249C54CDD}"/>
              </a:ext>
            </a:extLst>
          </p:cNvPr>
          <p:cNvSpPr/>
          <p:nvPr/>
        </p:nvSpPr>
        <p:spPr>
          <a:xfrm>
            <a:off x="1218368" y="142934"/>
            <a:ext cx="6451232" cy="5801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7000">
                <a:srgbClr val="1B74B8"/>
              </a:gs>
              <a:gs pos="0">
                <a:srgbClr val="254F8E"/>
              </a:gs>
              <a:gs pos="100000">
                <a:srgbClr val="00A3EE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 algn="ctr"/>
            <a:endParaRPr lang="ko-KR" altLang="en-US" sz="3200" b="1" dirty="0"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E81CED6-4B9C-472E-AA1E-64FCC1FD8809}"/>
              </a:ext>
            </a:extLst>
          </p:cNvPr>
          <p:cNvSpPr/>
          <p:nvPr/>
        </p:nvSpPr>
        <p:spPr>
          <a:xfrm>
            <a:off x="515734" y="182956"/>
            <a:ext cx="485775" cy="485775"/>
          </a:xfrm>
          <a:prstGeom prst="ellipse">
            <a:avLst/>
          </a:prstGeom>
          <a:noFill/>
          <a:ln w="53975">
            <a:gradFill>
              <a:gsLst>
                <a:gs pos="0">
                  <a:srgbClr val="0064F0"/>
                </a:gs>
                <a:gs pos="99000">
                  <a:srgbClr val="00A8F7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</a:rPr>
              <a:t>02</a:t>
            </a:r>
            <a:endParaRPr lang="ko-KR" altLang="en-US" sz="16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0" name="テキスト ボックス 21">
            <a:extLst>
              <a:ext uri="{FF2B5EF4-FFF2-40B4-BE49-F238E27FC236}">
                <a16:creationId xmlns:a16="http://schemas.microsoft.com/office/drawing/2014/main" id="{B1F14372-3C29-BB01-C4C1-496CFA4A5C87}"/>
              </a:ext>
            </a:extLst>
          </p:cNvPr>
          <p:cNvSpPr txBox="1"/>
          <p:nvPr/>
        </p:nvSpPr>
        <p:spPr>
          <a:xfrm>
            <a:off x="1508715" y="213222"/>
            <a:ext cx="5649323" cy="42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0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자료수집</a:t>
            </a:r>
            <a:endParaRPr kumimoji="1" lang="en-US" altLang="ko-KR" sz="2000" b="1" dirty="0">
              <a:ln w="19050">
                <a:noFill/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 descr="그래픽, 그래픽 디자인, 스크린샷, 폰트이(가) 표시된 사진&#10;&#10;자동 생성된 설명">
            <a:extLst>
              <a:ext uri="{FF2B5EF4-FFF2-40B4-BE49-F238E27FC236}">
                <a16:creationId xmlns:a16="http://schemas.microsoft.com/office/drawing/2014/main" id="{D467D5ED-15B4-755D-790E-4FE4E22D2D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853" y="275467"/>
            <a:ext cx="497756" cy="33422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FDB7BD-AD95-CE05-0B7D-CF20C0F0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CB6E3F2-78C4-3ED0-C131-8C065B5657DD}"/>
              </a:ext>
            </a:extLst>
          </p:cNvPr>
          <p:cNvGrpSpPr/>
          <p:nvPr/>
        </p:nvGrpSpPr>
        <p:grpSpPr>
          <a:xfrm>
            <a:off x="1136120" y="1669429"/>
            <a:ext cx="10188982" cy="982560"/>
            <a:chOff x="838199" y="1599124"/>
            <a:chExt cx="10188982" cy="89209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A6CFD28-C507-0FED-6769-06E98C529079}"/>
                </a:ext>
              </a:extLst>
            </p:cNvPr>
            <p:cNvSpPr txBox="1"/>
            <p:nvPr/>
          </p:nvSpPr>
          <p:spPr>
            <a:xfrm>
              <a:off x="838199" y="1599124"/>
              <a:ext cx="10188982" cy="3211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x-none" sz="13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Q1. </a:t>
              </a:r>
              <a:r>
                <a:rPr kumimoji="1" lang="ko-KR" altLang="en-US" sz="13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기사님들이 콜 하나를 배차 받으시면 그 배차가 끝나면 센터로 돌아가시는지 아니면 밖에서 다른 배차를 기다리는지 궁금합니다</a:t>
              </a:r>
              <a:r>
                <a:rPr kumimoji="1" lang="en-US" altLang="ko-KR" sz="13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20CCDC-B363-6A8A-0FCA-870BA34FBB02}"/>
                </a:ext>
              </a:extLst>
            </p:cNvPr>
            <p:cNvSpPr txBox="1"/>
            <p:nvPr/>
          </p:nvSpPr>
          <p:spPr>
            <a:xfrm>
              <a:off x="838199" y="1936822"/>
              <a:ext cx="10135433" cy="554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A1. </a:t>
              </a:r>
              <a:r>
                <a:rPr kumimoji="1"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배차가 끝나면 근처 차량이 대기할 수 있는 곳에서 대기 후 다른 배차를 기다립니다</a:t>
              </a:r>
              <a:r>
                <a:rPr kumimoji="1" lang="en-US" altLang="ko-KR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. </a:t>
              </a:r>
              <a:r>
                <a:rPr kumimoji="1"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이동중에 </a:t>
              </a:r>
              <a:r>
                <a:rPr kumimoji="1"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highlight>
                    <a:srgbClr val="FFFF00"/>
                  </a:highlight>
                  <a:latin typeface="Malgun Gothic" panose="020B0503020000020004" pitchFamily="34" charset="-127"/>
                  <a:ea typeface="Malgun Gothic" panose="020B0503020000020004" pitchFamily="34" charset="-127"/>
                </a:rPr>
                <a:t>다음 배차가 들어가는 경우는 </a:t>
              </a:r>
              <a:endPara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R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     </a:t>
              </a:r>
              <a:r>
                <a:rPr kumimoji="1"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highlight>
                    <a:srgbClr val="FFFF00"/>
                  </a:highlight>
                  <a:latin typeface="Malgun Gothic" panose="020B0503020000020004" pitchFamily="34" charset="-127"/>
                  <a:ea typeface="Malgun Gothic" panose="020B0503020000020004" pitchFamily="34" charset="-127"/>
                </a:rPr>
                <a:t>고객님이 내리신 후 바로 이동</a:t>
              </a:r>
              <a:r>
                <a:rPr kumimoji="1"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합니다</a:t>
              </a:r>
              <a:r>
                <a:rPr kumimoji="1" lang="en-US" altLang="ko-KR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.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DD8077D-B6D7-CE83-1B0E-C71E59562078}"/>
              </a:ext>
            </a:extLst>
          </p:cNvPr>
          <p:cNvGrpSpPr/>
          <p:nvPr/>
        </p:nvGrpSpPr>
        <p:grpSpPr>
          <a:xfrm>
            <a:off x="1136119" y="2771341"/>
            <a:ext cx="10625100" cy="704311"/>
            <a:chOff x="838199" y="2912420"/>
            <a:chExt cx="10625100" cy="63946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CA955D3-8665-83B0-507A-2D3CA54A5DEF}"/>
                </a:ext>
              </a:extLst>
            </p:cNvPr>
            <p:cNvSpPr txBox="1"/>
            <p:nvPr/>
          </p:nvSpPr>
          <p:spPr>
            <a:xfrm>
              <a:off x="838199" y="2912420"/>
              <a:ext cx="10625100" cy="321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x-none" sz="13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Q2. </a:t>
              </a:r>
              <a:r>
                <a:rPr kumimoji="1" lang="ko-KR" altLang="en-US" sz="13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장애인분들의 승</a:t>
              </a:r>
              <a:r>
                <a:rPr kumimoji="1" lang="en-US" altLang="ko-KR" sz="13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/</a:t>
              </a:r>
              <a:r>
                <a:rPr kumimoji="1" lang="ko-KR" altLang="en-US" sz="13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하차시간이 비장애인에 비해 </a:t>
              </a:r>
              <a:r>
                <a:rPr kumimoji="1" lang="ko-KR" altLang="en-US" sz="13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오래걸리는지</a:t>
              </a:r>
              <a:r>
                <a:rPr kumimoji="1" lang="en-US" altLang="ko-KR" sz="13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, </a:t>
              </a:r>
              <a:r>
                <a:rPr kumimoji="1" lang="ko-KR" altLang="en-US" sz="13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오래걸린다면</a:t>
              </a:r>
              <a:r>
                <a:rPr kumimoji="1" lang="ko-KR" altLang="en-US" sz="13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 그것이 배차시간 지연에 직접적인 영향을 주는지 궁금합니다</a:t>
              </a:r>
              <a:r>
                <a:rPr kumimoji="1" lang="en-US" altLang="ko-KR" sz="13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.</a:t>
              </a:r>
              <a:r>
                <a:rPr kumimoji="1" lang="en-US" altLang="x-none" sz="13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endParaRPr kumimoji="1" lang="x-none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1A0B14-D0D0-974E-7441-5EB5F3953866}"/>
                </a:ext>
              </a:extLst>
            </p:cNvPr>
            <p:cNvSpPr txBox="1"/>
            <p:nvPr/>
          </p:nvSpPr>
          <p:spPr>
            <a:xfrm>
              <a:off x="838199" y="3248984"/>
              <a:ext cx="10135433" cy="302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A2. </a:t>
              </a:r>
              <a:r>
                <a:rPr kumimoji="1"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휠체어 이용 고객님의 승</a:t>
              </a:r>
              <a:r>
                <a:rPr kumimoji="1" lang="en-US" altLang="ko-KR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/</a:t>
              </a:r>
              <a:r>
                <a:rPr kumimoji="1"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하차 시간이 비휠체어보다 오래 걸리며</a:t>
              </a:r>
              <a:r>
                <a:rPr kumimoji="1" lang="en-US" altLang="ko-KR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, </a:t>
              </a:r>
              <a:r>
                <a:rPr kumimoji="1"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이는 배차시간 지연에 다소 영향이 있습니다</a:t>
              </a:r>
              <a:r>
                <a:rPr kumimoji="1" lang="en-US" altLang="ko-KR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.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A0FDB0B-0DE2-7AB0-AF28-2B985F09FC3A}"/>
              </a:ext>
            </a:extLst>
          </p:cNvPr>
          <p:cNvGrpSpPr/>
          <p:nvPr/>
        </p:nvGrpSpPr>
        <p:grpSpPr>
          <a:xfrm>
            <a:off x="1136120" y="3664054"/>
            <a:ext cx="10135433" cy="741090"/>
            <a:chOff x="838199" y="4068158"/>
            <a:chExt cx="10135433" cy="67285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EAA8E66-E84E-6F16-9BF5-5CB9C3BA633D}"/>
                </a:ext>
              </a:extLst>
            </p:cNvPr>
            <p:cNvSpPr txBox="1"/>
            <p:nvPr/>
          </p:nvSpPr>
          <p:spPr>
            <a:xfrm>
              <a:off x="838199" y="4068158"/>
              <a:ext cx="9865044" cy="353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x-none" sz="13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Q3. </a:t>
              </a:r>
              <a:r>
                <a:rPr kumimoji="1" lang="ko-KR" altLang="en-US" sz="13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기사님들이 평균적으로 하루에 몇 개의 콜을 처리하시는 지 궁금합니다</a:t>
              </a:r>
              <a:r>
                <a:rPr kumimoji="1" lang="en-US" altLang="ko-KR" sz="13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. </a:t>
              </a:r>
              <a:endParaRPr kumimoji="1" lang="x-none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EC3B63-A0F3-4CBF-A369-F67DC8CDFC6B}"/>
                </a:ext>
              </a:extLst>
            </p:cNvPr>
            <p:cNvSpPr txBox="1"/>
            <p:nvPr/>
          </p:nvSpPr>
          <p:spPr>
            <a:xfrm>
              <a:off x="838199" y="4407397"/>
              <a:ext cx="10135433" cy="333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A3. </a:t>
              </a:r>
              <a:r>
                <a:rPr kumimoji="1" lang="en-US" altLang="ko-KR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highlight>
                    <a:srgbClr val="000080"/>
                  </a:highlight>
                  <a:latin typeface="Malgun Gothic" panose="020B0503020000020004" pitchFamily="34" charset="-127"/>
                  <a:ea typeface="Malgun Gothic" panose="020B0503020000020004" pitchFamily="34" charset="-127"/>
                </a:rPr>
                <a:t>2024</a:t>
              </a:r>
              <a:r>
                <a:rPr kumimoji="1"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highlight>
                    <a:srgbClr val="000080"/>
                  </a:highlight>
                  <a:latin typeface="Malgun Gothic" panose="020B0503020000020004" pitchFamily="34" charset="-127"/>
                  <a:ea typeface="Malgun Gothic" panose="020B0503020000020004" pitchFamily="34" charset="-127"/>
                </a:rPr>
                <a:t>년</a:t>
              </a:r>
              <a:r>
                <a:rPr kumimoji="1" lang="en-US" altLang="ko-KR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highlight>
                    <a:srgbClr val="000080"/>
                  </a:highlight>
                  <a:latin typeface="Malgun Gothic" panose="020B0503020000020004" pitchFamily="34" charset="-127"/>
                  <a:ea typeface="Malgun Gothic" panose="020B0503020000020004" pitchFamily="34" charset="-127"/>
                </a:rPr>
                <a:t> 4</a:t>
              </a:r>
              <a:r>
                <a:rPr kumimoji="1"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highlight>
                    <a:srgbClr val="000080"/>
                  </a:highlight>
                  <a:latin typeface="Malgun Gothic" panose="020B0503020000020004" pitchFamily="34" charset="-127"/>
                  <a:ea typeface="Malgun Gothic" panose="020B0503020000020004" pitchFamily="34" charset="-127"/>
                </a:rPr>
                <a:t>월 기준 </a:t>
              </a:r>
              <a:r>
                <a:rPr kumimoji="1" lang="en-US" altLang="ko-KR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highlight>
                    <a:srgbClr val="000080"/>
                  </a:highlight>
                  <a:latin typeface="Malgun Gothic" panose="020B0503020000020004" pitchFamily="34" charset="-127"/>
                  <a:ea typeface="Malgun Gothic" panose="020B0503020000020004" pitchFamily="34" charset="-127"/>
                </a:rPr>
                <a:t>14</a:t>
              </a:r>
              <a:r>
                <a:rPr kumimoji="1"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highlight>
                    <a:srgbClr val="000080"/>
                  </a:highlight>
                  <a:latin typeface="Malgun Gothic" panose="020B0503020000020004" pitchFamily="34" charset="-127"/>
                  <a:ea typeface="Malgun Gothic" panose="020B0503020000020004" pitchFamily="34" charset="-127"/>
                </a:rPr>
                <a:t>콜</a:t>
              </a:r>
              <a:r>
                <a:rPr kumimoji="1"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kumimoji="1"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정도입니다</a:t>
              </a:r>
              <a:r>
                <a:rPr kumimoji="1" lang="en-US" altLang="ko-KR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. 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27DDEC9-EE21-9BB5-5E5D-52E904D8A9CE}"/>
              </a:ext>
            </a:extLst>
          </p:cNvPr>
          <p:cNvGrpSpPr/>
          <p:nvPr/>
        </p:nvGrpSpPr>
        <p:grpSpPr>
          <a:xfrm>
            <a:off x="1136119" y="5455420"/>
            <a:ext cx="10135433" cy="978064"/>
            <a:chOff x="838199" y="5062345"/>
            <a:chExt cx="10135433" cy="88801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08BC81-50BE-9116-1638-766623356162}"/>
                </a:ext>
              </a:extLst>
            </p:cNvPr>
            <p:cNvSpPr txBox="1"/>
            <p:nvPr/>
          </p:nvSpPr>
          <p:spPr>
            <a:xfrm>
              <a:off x="838199" y="5062345"/>
              <a:ext cx="9865044" cy="3211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x-none" sz="13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Q</a:t>
              </a:r>
              <a:r>
                <a:rPr kumimoji="1" lang="en-US" altLang="ko-KR" sz="13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5</a:t>
              </a:r>
              <a:r>
                <a:rPr kumimoji="1" lang="en-US" altLang="x-none" sz="13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. </a:t>
              </a:r>
              <a:r>
                <a:rPr kumimoji="1" lang="ko-KR" altLang="en-US" sz="13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기사님들이 하루 중 휴식 시간을 어떻게 배분하고</a:t>
              </a:r>
              <a:r>
                <a:rPr kumimoji="1" lang="en-US" altLang="ko-KR" sz="13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, </a:t>
              </a:r>
              <a:r>
                <a:rPr kumimoji="1" lang="ko-KR" altLang="en-US" sz="13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근무 시간을 어떻게 관리하는지에 대한 정보가 궁금합니다</a:t>
              </a:r>
              <a:r>
                <a:rPr kumimoji="1" lang="en-US" altLang="ko-KR" sz="13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. </a:t>
              </a:r>
              <a:endParaRPr kumimoji="1" lang="x-none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6E45BFD-0F03-AB8D-3602-D8D8B42A5A63}"/>
                </a:ext>
              </a:extLst>
            </p:cNvPr>
            <p:cNvSpPr txBox="1"/>
            <p:nvPr/>
          </p:nvSpPr>
          <p:spPr>
            <a:xfrm>
              <a:off x="838199" y="5395962"/>
              <a:ext cx="10135433" cy="554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A5. </a:t>
              </a:r>
              <a:r>
                <a:rPr kumimoji="1"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직원의 근무시간은 공사 취업규정 및 </a:t>
              </a:r>
              <a:r>
                <a:rPr kumimoji="1" lang="ko-KR" altLang="en-US" sz="12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업무직관리규정에</a:t>
              </a:r>
              <a:r>
                <a:rPr kumimoji="1"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 근거하여 </a:t>
              </a:r>
              <a:r>
                <a:rPr kumimoji="1" lang="en-US" altLang="ko-KR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1</a:t>
              </a:r>
              <a:r>
                <a:rPr kumimoji="1"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일 </a:t>
              </a:r>
              <a:r>
                <a:rPr kumimoji="1" lang="en-US" altLang="ko-KR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8</a:t>
              </a:r>
              <a:r>
                <a:rPr kumimoji="1"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시간을 운영하고 있으며</a:t>
              </a:r>
              <a:r>
                <a:rPr kumimoji="1" lang="en-US" altLang="ko-KR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, </a:t>
              </a:r>
              <a:r>
                <a:rPr kumimoji="1"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근로기준법에 근거하여 </a:t>
              </a:r>
              <a:endPara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R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     </a:t>
              </a:r>
              <a:r>
                <a:rPr kumimoji="1"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휴게시간을 근무시간 중 </a:t>
              </a:r>
              <a:r>
                <a:rPr kumimoji="1" lang="en-US" altLang="ko-KR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1</a:t>
              </a:r>
              <a:r>
                <a:rPr kumimoji="1"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시간을 부여하고 있습니다</a:t>
              </a:r>
              <a:r>
                <a:rPr kumimoji="1" lang="en-US" altLang="ko-KR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.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8CFB3CC-3499-752A-3A81-F69135707991}"/>
              </a:ext>
            </a:extLst>
          </p:cNvPr>
          <p:cNvSpPr txBox="1"/>
          <p:nvPr/>
        </p:nvSpPr>
        <p:spPr>
          <a:xfrm>
            <a:off x="1038106" y="1029830"/>
            <a:ext cx="9042272" cy="544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수원도시공사 교통약자지원단 조</a:t>
            </a:r>
            <a:r>
              <a:rPr kumimoji="1"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OO</a:t>
            </a:r>
          </a:p>
        </p:txBody>
      </p:sp>
      <p:pic>
        <p:nvPicPr>
          <p:cNvPr id="28" name="그래픽 27" descr="블록체인 단색으로 채워진">
            <a:extLst>
              <a:ext uri="{FF2B5EF4-FFF2-40B4-BE49-F238E27FC236}">
                <a16:creationId xmlns:a16="http://schemas.microsoft.com/office/drawing/2014/main" id="{0C342481-00CC-954A-0FBD-3C3B44B7BE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8621" y="1174603"/>
            <a:ext cx="322465" cy="355166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DA731906-8F59-782A-5E7B-BC7FC90D53B1}"/>
              </a:ext>
            </a:extLst>
          </p:cNvPr>
          <p:cNvGrpSpPr/>
          <p:nvPr/>
        </p:nvGrpSpPr>
        <p:grpSpPr>
          <a:xfrm>
            <a:off x="1108588" y="4592608"/>
            <a:ext cx="10162965" cy="678329"/>
            <a:chOff x="1108588" y="4706908"/>
            <a:chExt cx="10162965" cy="67832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18F37DF-DD61-8D24-C9D0-A686309FB1B5}"/>
                </a:ext>
              </a:extLst>
            </p:cNvPr>
            <p:cNvSpPr txBox="1"/>
            <p:nvPr/>
          </p:nvSpPr>
          <p:spPr>
            <a:xfrm>
              <a:off x="1108588" y="4706908"/>
              <a:ext cx="9865044" cy="353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x-none" sz="13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Q</a:t>
              </a:r>
              <a:r>
                <a:rPr kumimoji="1" lang="en-US" altLang="ko-KR" sz="13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4</a:t>
              </a:r>
              <a:r>
                <a:rPr kumimoji="1" lang="en-US" altLang="x-none" sz="13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. </a:t>
              </a:r>
              <a:r>
                <a:rPr kumimoji="1" lang="ko-KR" altLang="en-US" sz="13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기사님들이 콜을 배차 받을 때 사용되는 시스템은 어떤 기준으로 작동하나요</a:t>
              </a:r>
              <a:r>
                <a:rPr kumimoji="1" lang="en-US" altLang="ko-KR" sz="13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? </a:t>
              </a:r>
              <a:r>
                <a:rPr kumimoji="1" lang="ko-KR" altLang="en-US" sz="13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위치 기반인가요</a:t>
              </a:r>
              <a:r>
                <a:rPr kumimoji="1" lang="en-US" altLang="ko-KR" sz="13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, </a:t>
              </a:r>
              <a:r>
                <a:rPr kumimoji="1" lang="ko-KR" altLang="en-US" sz="13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아니면 다른 요소가 있나요</a:t>
              </a:r>
              <a:r>
                <a:rPr kumimoji="1" lang="en-US" altLang="ko-KR" sz="13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? </a:t>
              </a:r>
              <a:endParaRPr kumimoji="1" lang="x-none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292DE5A-ECC4-C55A-19AE-27541C4855FB}"/>
                </a:ext>
              </a:extLst>
            </p:cNvPr>
            <p:cNvSpPr txBox="1"/>
            <p:nvPr/>
          </p:nvSpPr>
          <p:spPr>
            <a:xfrm>
              <a:off x="1136120" y="5051620"/>
              <a:ext cx="10135433" cy="333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A4. </a:t>
              </a:r>
              <a:r>
                <a:rPr kumimoji="1" lang="en-US" altLang="ko-KR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highlight>
                    <a:srgbClr val="FFFF00"/>
                  </a:highlight>
                  <a:latin typeface="Malgun Gothic" panose="020B0503020000020004" pitchFamily="34" charset="-127"/>
                  <a:ea typeface="Malgun Gothic" panose="020B0503020000020004" pitchFamily="34" charset="-127"/>
                </a:rPr>
                <a:t>AI</a:t>
              </a:r>
              <a:r>
                <a:rPr kumimoji="1" lang="ko-KR" altLang="en-US" sz="12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highlight>
                    <a:srgbClr val="FFFF00"/>
                  </a:highlight>
                  <a:latin typeface="Malgun Gothic" panose="020B0503020000020004" pitchFamily="34" charset="-127"/>
                  <a:ea typeface="Malgun Gothic" panose="020B0503020000020004" pitchFamily="34" charset="-127"/>
                </a:rPr>
                <a:t>를</a:t>
              </a:r>
              <a:r>
                <a:rPr kumimoji="1"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highlight>
                    <a:srgbClr val="FFFF00"/>
                  </a:highlight>
                  <a:latin typeface="Malgun Gothic" panose="020B0503020000020004" pitchFamily="34" charset="-127"/>
                  <a:ea typeface="Malgun Gothic" panose="020B0503020000020004" pitchFamily="34" charset="-127"/>
                </a:rPr>
                <a:t> 통한 </a:t>
              </a:r>
              <a:r>
                <a:rPr kumimoji="1" lang="ko-KR" altLang="en-US" sz="12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highlight>
                    <a:srgbClr val="FFFF00"/>
                  </a:highlight>
                  <a:latin typeface="Malgun Gothic" panose="020B0503020000020004" pitchFamily="34" charset="-127"/>
                  <a:ea typeface="Malgun Gothic" panose="020B0503020000020004" pitchFamily="34" charset="-127"/>
                </a:rPr>
                <a:t>즉시콜</a:t>
              </a:r>
              <a:r>
                <a:rPr kumimoji="1"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highlight>
                    <a:srgbClr val="FFFF00"/>
                  </a:highlight>
                  <a:latin typeface="Malgun Gothic" panose="020B0503020000020004" pitchFamily="34" charset="-127"/>
                  <a:ea typeface="Malgun Gothic" panose="020B0503020000020004" pitchFamily="34" charset="-127"/>
                </a:rPr>
                <a:t> 자동 배차 시스템</a:t>
              </a:r>
              <a:r>
                <a:rPr kumimoji="1"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을 기반으로 운영하고 있습니다</a:t>
              </a:r>
              <a:r>
                <a:rPr kumimoji="1" lang="en-US" altLang="ko-KR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 panose="020B0503020000020004" pitchFamily="34" charset="-127"/>
                  <a:ea typeface="Malgun Gothic" panose="020B0503020000020004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2267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5">
            <a:extLst>
              <a:ext uri="{FF2B5EF4-FFF2-40B4-BE49-F238E27FC236}">
                <a16:creationId xmlns:a16="http://schemas.microsoft.com/office/drawing/2014/main" id="{5F12642D-0344-9B27-A949-F4D249C54CDD}"/>
              </a:ext>
            </a:extLst>
          </p:cNvPr>
          <p:cNvSpPr/>
          <p:nvPr/>
        </p:nvSpPr>
        <p:spPr>
          <a:xfrm>
            <a:off x="1218368" y="142934"/>
            <a:ext cx="6451232" cy="5801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7000">
                <a:srgbClr val="1B74B8"/>
              </a:gs>
              <a:gs pos="0">
                <a:srgbClr val="254F8E"/>
              </a:gs>
              <a:gs pos="100000">
                <a:srgbClr val="00A3EE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 algn="ctr"/>
            <a:endParaRPr lang="ko-KR" altLang="en-US" sz="3200" b="1" dirty="0"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E81CED6-4B9C-472E-AA1E-64FCC1FD8809}"/>
              </a:ext>
            </a:extLst>
          </p:cNvPr>
          <p:cNvSpPr/>
          <p:nvPr/>
        </p:nvSpPr>
        <p:spPr>
          <a:xfrm>
            <a:off x="515734" y="182956"/>
            <a:ext cx="485775" cy="485775"/>
          </a:xfrm>
          <a:prstGeom prst="ellipse">
            <a:avLst/>
          </a:prstGeom>
          <a:noFill/>
          <a:ln w="53975">
            <a:gradFill>
              <a:gsLst>
                <a:gs pos="0">
                  <a:srgbClr val="0064F0"/>
                </a:gs>
                <a:gs pos="99000">
                  <a:srgbClr val="00A8F7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</a:rPr>
              <a:t>02</a:t>
            </a:r>
            <a:endParaRPr lang="ko-KR" altLang="en-US" sz="16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0" name="テキスト ボックス 21">
            <a:extLst>
              <a:ext uri="{FF2B5EF4-FFF2-40B4-BE49-F238E27FC236}">
                <a16:creationId xmlns:a16="http://schemas.microsoft.com/office/drawing/2014/main" id="{B1F14372-3C29-BB01-C4C1-496CFA4A5C87}"/>
              </a:ext>
            </a:extLst>
          </p:cNvPr>
          <p:cNvSpPr txBox="1"/>
          <p:nvPr/>
        </p:nvSpPr>
        <p:spPr>
          <a:xfrm>
            <a:off x="1508715" y="213222"/>
            <a:ext cx="5649323" cy="42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0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자료수집</a:t>
            </a:r>
            <a:endParaRPr kumimoji="1" lang="en-US" altLang="ko-KR" sz="2000" b="1" dirty="0">
              <a:ln w="19050">
                <a:noFill/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 descr="그래픽, 그래픽 디자인, 스크린샷, 폰트이(가) 표시된 사진&#10;&#10;자동 생성된 설명">
            <a:extLst>
              <a:ext uri="{FF2B5EF4-FFF2-40B4-BE49-F238E27FC236}">
                <a16:creationId xmlns:a16="http://schemas.microsoft.com/office/drawing/2014/main" id="{D467D5ED-15B4-755D-790E-4FE4E22D2D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7010" y="283945"/>
            <a:ext cx="497756" cy="33422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F9ADA4-AB88-7CB5-7CC1-0F981AAD5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사각형: 둥근 모서리 7">
            <a:extLst>
              <a:ext uri="{FF2B5EF4-FFF2-40B4-BE49-F238E27FC236}">
                <a16:creationId xmlns:a16="http://schemas.microsoft.com/office/drawing/2014/main" id="{12297DE0-8717-3161-035C-579F37FEFDD4}"/>
              </a:ext>
            </a:extLst>
          </p:cNvPr>
          <p:cNvSpPr/>
          <p:nvPr/>
        </p:nvSpPr>
        <p:spPr>
          <a:xfrm>
            <a:off x="228600" y="935861"/>
            <a:ext cx="11684726" cy="3528236"/>
          </a:xfrm>
          <a:prstGeom prst="roundRect">
            <a:avLst>
              <a:gd name="adj" fmla="val 1321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>
              <a:defRPr/>
            </a:pPr>
            <a:endParaRPr lang="en-US" altLang="ko-KR" sz="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5" name="그림 4" descr="텍스트, 소프트웨어, 웹 페이지, 스크린샷이(가) 표시된 사진&#10;&#10;자동 생성된 설명">
            <a:extLst>
              <a:ext uri="{FF2B5EF4-FFF2-40B4-BE49-F238E27FC236}">
                <a16:creationId xmlns:a16="http://schemas.microsoft.com/office/drawing/2014/main" id="{BA2FFAF8-A5E9-F22F-3270-794C40E24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21" y="1037078"/>
            <a:ext cx="4837416" cy="32117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액자 13">
            <a:extLst>
              <a:ext uri="{FF2B5EF4-FFF2-40B4-BE49-F238E27FC236}">
                <a16:creationId xmlns:a16="http://schemas.microsoft.com/office/drawing/2014/main" id="{EFE9AC56-0266-DC6B-31DD-02FB5054C049}"/>
              </a:ext>
            </a:extLst>
          </p:cNvPr>
          <p:cNvSpPr/>
          <p:nvPr/>
        </p:nvSpPr>
        <p:spPr>
          <a:xfrm>
            <a:off x="2281838" y="3862214"/>
            <a:ext cx="519978" cy="15260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16" name="그래픽 15" descr="배지 체크 표시1 단색으로 채워진">
            <a:extLst>
              <a:ext uri="{FF2B5EF4-FFF2-40B4-BE49-F238E27FC236}">
                <a16:creationId xmlns:a16="http://schemas.microsoft.com/office/drawing/2014/main" id="{BD9B03F0-9EEA-60BF-6F58-0DF493FE4F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5993" y="4738318"/>
            <a:ext cx="266513" cy="2395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CBDFAA1-F62D-B56B-9BBC-543B2F319490}"/>
              </a:ext>
            </a:extLst>
          </p:cNvPr>
          <p:cNvSpPr txBox="1"/>
          <p:nvPr/>
        </p:nvSpPr>
        <p:spPr>
          <a:xfrm>
            <a:off x="1401205" y="4671532"/>
            <a:ext cx="9952595" cy="18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자료 수집을 위해 </a:t>
            </a:r>
            <a:r>
              <a:rPr kumimoji="1"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‘</a:t>
            </a:r>
            <a:r>
              <a:rPr kumimoji="1" lang="ko-KR" altLang="en-US" sz="13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정보공개포털</a:t>
            </a:r>
            <a:r>
              <a:rPr kumimoji="1" lang="en-US" altLang="ko-KR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’</a:t>
            </a:r>
            <a:r>
              <a:rPr kumimoji="1"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을 이용하여 정보를 요구</a:t>
            </a:r>
            <a:r>
              <a:rPr kumimoji="1"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→ </a:t>
            </a:r>
            <a:r>
              <a:rPr kumimoji="1"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경기대학교 학생임을 밝힐 재학증명서를 첨부하여 프로젝트를 위해 수원시 한아름 콜센터 각 차량의 출발지</a:t>
            </a:r>
            <a:r>
              <a:rPr kumimoji="1" lang="en-US" altLang="ko-KR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목적지</a:t>
            </a:r>
            <a:r>
              <a:rPr kumimoji="1" lang="en-US" altLang="ko-KR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시간 등을 </a:t>
            </a:r>
            <a:r>
              <a:rPr kumimoji="1" lang="en-US" altLang="ko-KR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kumimoji="1" lang="en-US" altLang="ko-KR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  </a:t>
            </a:r>
            <a:r>
              <a:rPr kumimoji="1"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청구하였음</a:t>
            </a:r>
            <a:r>
              <a:rPr kumimoji="1" lang="en-US" altLang="ko-KR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ko-KR" altLang="en-US" sz="13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이를 통해 총 </a:t>
            </a:r>
            <a:r>
              <a:rPr kumimoji="1" lang="en-US" altLang="ko-KR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Malgun Gothic" panose="020B0503020000020004" pitchFamily="34" charset="-127"/>
                <a:ea typeface="Malgun Gothic" panose="020B0503020000020004" pitchFamily="34" charset="-127"/>
              </a:rPr>
              <a:t>2024</a:t>
            </a:r>
            <a:r>
              <a:rPr kumimoji="1"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Malgun Gothic" panose="020B0503020000020004" pitchFamily="34" charset="-127"/>
                <a:ea typeface="Malgun Gothic" panose="020B0503020000020004" pitchFamily="34" charset="-127"/>
              </a:rPr>
              <a:t>년 </a:t>
            </a:r>
            <a:r>
              <a:rPr kumimoji="1" lang="en-US" altLang="ko-KR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Malgun Gothic" panose="020B0503020000020004" pitchFamily="34" charset="-127"/>
                <a:ea typeface="Malgun Gothic" panose="020B0503020000020004" pitchFamily="34" charset="-127"/>
              </a:rPr>
              <a:t>4</a:t>
            </a:r>
            <a:r>
              <a:rPr kumimoji="1"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Malgun Gothic" panose="020B0503020000020004" pitchFamily="34" charset="-127"/>
                <a:ea typeface="Malgun Gothic" panose="020B0503020000020004" pitchFamily="34" charset="-127"/>
              </a:rPr>
              <a:t>월 한 달 </a:t>
            </a:r>
            <a:r>
              <a:rPr kumimoji="1" lang="en-US" altLang="ko-KR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Malgun Gothic" panose="020B0503020000020004" pitchFamily="34" charset="-127"/>
                <a:ea typeface="Malgun Gothic" panose="020B0503020000020004" pitchFamily="34" charset="-127"/>
              </a:rPr>
              <a:t>39116</a:t>
            </a:r>
            <a:r>
              <a:rPr kumimoji="1"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Malgun Gothic" panose="020B0503020000020004" pitchFamily="34" charset="-127"/>
                <a:ea typeface="Malgun Gothic" panose="020B0503020000020004" pitchFamily="34" charset="-127"/>
              </a:rPr>
              <a:t>개의 차량데이터를 수집</a:t>
            </a:r>
            <a:r>
              <a:rPr kumimoji="1"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하였음</a:t>
            </a:r>
            <a:r>
              <a:rPr kumimoji="1" lang="en-US" altLang="ko-KR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1300" dirty="0">
              <a:ln>
                <a:solidFill>
                  <a:schemeClr val="accent1">
                    <a:alpha val="0"/>
                  </a:schemeClr>
                </a:solidFill>
              </a:ln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8" name="그래픽 17" descr="직선 화살표 단색으로 채워진">
            <a:extLst>
              <a:ext uri="{FF2B5EF4-FFF2-40B4-BE49-F238E27FC236}">
                <a16:creationId xmlns:a16="http://schemas.microsoft.com/office/drawing/2014/main" id="{E607C1F6-A737-0066-EE3A-9C120FC6A3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1230451" y="5969639"/>
            <a:ext cx="203911" cy="203911"/>
          </a:xfrm>
          <a:prstGeom prst="rect">
            <a:avLst/>
          </a:prstGeom>
        </p:spPr>
      </p:pic>
      <p:pic>
        <p:nvPicPr>
          <p:cNvPr id="22" name="그림 21" descr="텍스트, 스크린샷, 번호, 영수증이(가) 표시된 사진&#10;&#10;자동 생성된 설명">
            <a:extLst>
              <a:ext uri="{FF2B5EF4-FFF2-40B4-BE49-F238E27FC236}">
                <a16:creationId xmlns:a16="http://schemas.microsoft.com/office/drawing/2014/main" id="{027D3EF0-89EC-BDC1-6AD6-2BF2FC6D9A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723" y="1609440"/>
            <a:ext cx="5259754" cy="210537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F99A12F-EE50-68CA-5464-B70F83B143A2}"/>
              </a:ext>
            </a:extLst>
          </p:cNvPr>
          <p:cNvSpPr txBox="1"/>
          <p:nvPr/>
        </p:nvSpPr>
        <p:spPr>
          <a:xfrm>
            <a:off x="6373618" y="1359880"/>
            <a:ext cx="4866860" cy="27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일자            차량  휠체어 유</a:t>
            </a:r>
            <a:r>
              <a:rPr kumimoji="1" lang="en-US" altLang="ko-KR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kumimoji="1" lang="ko-KR" altLang="en-US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무       접수시간       배차시간      승차시간         하차시간   </a:t>
            </a:r>
          </a:p>
        </p:txBody>
      </p:sp>
    </p:spTree>
    <p:extLst>
      <p:ext uri="{BB962C8B-B14F-4D97-AF65-F5344CB8AC3E}">
        <p14:creationId xmlns:p14="http://schemas.microsoft.com/office/powerpoint/2010/main" val="1776174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7">
            <a:extLst>
              <a:ext uri="{FF2B5EF4-FFF2-40B4-BE49-F238E27FC236}">
                <a16:creationId xmlns:a16="http://schemas.microsoft.com/office/drawing/2014/main" id="{16722314-BC90-5CD0-671F-14DE08FAA727}"/>
              </a:ext>
            </a:extLst>
          </p:cNvPr>
          <p:cNvSpPr/>
          <p:nvPr/>
        </p:nvSpPr>
        <p:spPr>
          <a:xfrm>
            <a:off x="228600" y="935860"/>
            <a:ext cx="11772900" cy="3431233"/>
          </a:xfrm>
          <a:prstGeom prst="roundRect">
            <a:avLst>
              <a:gd name="adj" fmla="val 1321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>
              <a:defRPr/>
            </a:pPr>
            <a:endParaRPr lang="en-US" altLang="ko-KR" sz="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" name="사각형: 둥근 모서리 5">
            <a:extLst>
              <a:ext uri="{FF2B5EF4-FFF2-40B4-BE49-F238E27FC236}">
                <a16:creationId xmlns:a16="http://schemas.microsoft.com/office/drawing/2014/main" id="{5F12642D-0344-9B27-A949-F4D249C54CDD}"/>
              </a:ext>
            </a:extLst>
          </p:cNvPr>
          <p:cNvSpPr/>
          <p:nvPr/>
        </p:nvSpPr>
        <p:spPr>
          <a:xfrm>
            <a:off x="1218368" y="142934"/>
            <a:ext cx="6451232" cy="5801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7000">
                <a:srgbClr val="1B74B8"/>
              </a:gs>
              <a:gs pos="0">
                <a:srgbClr val="254F8E"/>
              </a:gs>
              <a:gs pos="100000">
                <a:srgbClr val="00A3EE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 algn="ctr"/>
            <a:endParaRPr lang="ko-KR" altLang="en-US" sz="3200" b="1" dirty="0"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E81CED6-4B9C-472E-AA1E-64FCC1FD8809}"/>
              </a:ext>
            </a:extLst>
          </p:cNvPr>
          <p:cNvSpPr/>
          <p:nvPr/>
        </p:nvSpPr>
        <p:spPr>
          <a:xfrm>
            <a:off x="515734" y="182956"/>
            <a:ext cx="485775" cy="485775"/>
          </a:xfrm>
          <a:prstGeom prst="ellipse">
            <a:avLst/>
          </a:prstGeom>
          <a:noFill/>
          <a:ln w="53975">
            <a:gradFill>
              <a:gsLst>
                <a:gs pos="0">
                  <a:srgbClr val="0064F0"/>
                </a:gs>
                <a:gs pos="99000">
                  <a:srgbClr val="00A8F7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</a:rPr>
              <a:t>01</a:t>
            </a:r>
            <a:endParaRPr lang="ko-KR" altLang="en-US" sz="16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0" name="テキスト ボックス 21">
            <a:extLst>
              <a:ext uri="{FF2B5EF4-FFF2-40B4-BE49-F238E27FC236}">
                <a16:creationId xmlns:a16="http://schemas.microsoft.com/office/drawing/2014/main" id="{B1F14372-3C29-BB01-C4C1-496CFA4A5C87}"/>
              </a:ext>
            </a:extLst>
          </p:cNvPr>
          <p:cNvSpPr txBox="1"/>
          <p:nvPr/>
        </p:nvSpPr>
        <p:spPr>
          <a:xfrm>
            <a:off x="1508715" y="213222"/>
            <a:ext cx="5649323" cy="42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0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자료수집</a:t>
            </a:r>
            <a:endParaRPr kumimoji="1" lang="en-US" altLang="ko-KR" sz="2000" b="1" dirty="0">
              <a:ln w="19050">
                <a:noFill/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 descr="그래픽, 그래픽 디자인, 스크린샷, 폰트이(가) 표시된 사진&#10;&#10;자동 생성된 설명">
            <a:extLst>
              <a:ext uri="{FF2B5EF4-FFF2-40B4-BE49-F238E27FC236}">
                <a16:creationId xmlns:a16="http://schemas.microsoft.com/office/drawing/2014/main" id="{D467D5ED-15B4-755D-790E-4FE4E22D2D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7010" y="283945"/>
            <a:ext cx="497756" cy="33422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F9ADA4-AB88-7CB5-7CC1-0F981AAD5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3EAB263-C4C5-F057-5E8A-C108E1DA3211}"/>
              </a:ext>
            </a:extLst>
          </p:cNvPr>
          <p:cNvGrpSpPr/>
          <p:nvPr/>
        </p:nvGrpSpPr>
        <p:grpSpPr>
          <a:xfrm>
            <a:off x="1401205" y="3860496"/>
            <a:ext cx="4078104" cy="316625"/>
            <a:chOff x="4215035" y="3973617"/>
            <a:chExt cx="4078104" cy="31662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E058E55-9781-ECDB-0707-3703FDF27114}"/>
                </a:ext>
              </a:extLst>
            </p:cNvPr>
            <p:cNvSpPr txBox="1"/>
            <p:nvPr/>
          </p:nvSpPr>
          <p:spPr>
            <a:xfrm>
              <a:off x="4215035" y="3973617"/>
              <a:ext cx="4078104" cy="3166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ko-KR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KakaoMAP</a:t>
              </a:r>
              <a:r>
                <a:rPr kumimoji="1"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 API Request &amp; Response</a:t>
              </a:r>
            </a:p>
          </p:txBody>
        </p:sp>
        <p:pic>
          <p:nvPicPr>
            <p:cNvPr id="26" name="그래픽 25" descr="직선 화살표 단색으로 채워진">
              <a:extLst>
                <a:ext uri="{FF2B5EF4-FFF2-40B4-BE49-F238E27FC236}">
                  <a16:creationId xmlns:a16="http://schemas.microsoft.com/office/drawing/2014/main" id="{167BB678-AE87-CA0D-0F8E-E17D44D41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4823952" y="4062885"/>
              <a:ext cx="203911" cy="203911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3C460B7-BEC1-0D08-F653-43A2827064AE}"/>
              </a:ext>
            </a:extLst>
          </p:cNvPr>
          <p:cNvSpPr txBox="1"/>
          <p:nvPr/>
        </p:nvSpPr>
        <p:spPr>
          <a:xfrm>
            <a:off x="1401205" y="4901351"/>
            <a:ext cx="9518586" cy="1274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3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KaKaoMap</a:t>
            </a:r>
            <a:r>
              <a:rPr kumimoji="1" lang="en-US" altLang="ko-KR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3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RestfulAPI</a:t>
            </a:r>
            <a:r>
              <a:rPr kumimoji="1" lang="ko-KR" altLang="en-US" sz="13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kumimoji="1"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 활용하여 받은 엑셀 데이터에 </a:t>
            </a:r>
            <a:r>
              <a:rPr kumimoji="1" lang="ko-KR" altLang="en-US" sz="1300" b="1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8418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도로명주소</a:t>
            </a:r>
            <a:r>
              <a:rPr kumimoji="1" lang="en-US" altLang="ko-KR" sz="1300" b="1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8418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kumimoji="1" lang="ko-KR" altLang="en-US" sz="1300" b="1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8418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위도</a:t>
            </a:r>
            <a:r>
              <a:rPr kumimoji="1" lang="en-US" altLang="ko-KR" sz="1300" b="1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8418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kumimoji="1" lang="ko-KR" altLang="en-US" sz="1300" b="1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8418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경도를 찾아 삽입</a:t>
            </a:r>
            <a:r>
              <a:rPr kumimoji="1"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하여 지도에 표시할 수 있는 정보를 수집하였음</a:t>
            </a:r>
            <a:r>
              <a:rPr kumimoji="1"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kumimoji="1" lang="en-US" altLang="ko-KR" sz="1300" b="1" dirty="0">
              <a:ln>
                <a:solidFill>
                  <a:schemeClr val="accent1">
                    <a:alpha val="0"/>
                  </a:schemeClr>
                </a:solidFill>
              </a:ln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300" dirty="0">
              <a:ln>
                <a:solidFill>
                  <a:schemeClr val="accent1">
                    <a:alpha val="0"/>
                  </a:schemeClr>
                </a:solidFill>
              </a:ln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Malgun Gothic" panose="020B0503020000020004" pitchFamily="34" charset="-127"/>
                <a:ea typeface="Malgun Gothic" panose="020B0503020000020004" pitchFamily="34" charset="-127"/>
              </a:rPr>
              <a:t>Python</a:t>
            </a:r>
            <a:r>
              <a:rPr kumimoji="1"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Malgun Gothic" panose="020B0503020000020004" pitchFamily="34" charset="-127"/>
                <a:ea typeface="Malgun Gothic" panose="020B0503020000020004" pitchFamily="34" charset="-127"/>
              </a:rPr>
              <a:t>을 이용</a:t>
            </a:r>
            <a:r>
              <a:rPr kumimoji="1"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해 </a:t>
            </a:r>
            <a:r>
              <a:rPr kumimoji="1"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API</a:t>
            </a:r>
            <a:r>
              <a:rPr kumimoji="1"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Response</a:t>
            </a:r>
            <a:r>
              <a:rPr kumimoji="1" lang="ko-KR" altLang="en-US" sz="13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kumimoji="1"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 엑셀에 저장하여 다루기 쉽게 하였음</a:t>
            </a:r>
            <a:r>
              <a:rPr kumimoji="1"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</p:txBody>
      </p:sp>
      <p:pic>
        <p:nvPicPr>
          <p:cNvPr id="11" name="그래픽 10" descr="배지 체크 표시1 단색으로 채워진">
            <a:extLst>
              <a:ext uri="{FF2B5EF4-FFF2-40B4-BE49-F238E27FC236}">
                <a16:creationId xmlns:a16="http://schemas.microsoft.com/office/drawing/2014/main" id="{C0BBE412-4BAA-14EE-6082-4A9ED32228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5202" y="5002408"/>
            <a:ext cx="266513" cy="239542"/>
          </a:xfrm>
          <a:prstGeom prst="rect">
            <a:avLst/>
          </a:prstGeom>
        </p:spPr>
      </p:pic>
      <p:pic>
        <p:nvPicPr>
          <p:cNvPr id="7" name="그림 6" descr="텍스트, 스크린샷, 라인, 폰트이(가) 표시된 사진&#10;&#10;자동 생성된 설명">
            <a:extLst>
              <a:ext uri="{FF2B5EF4-FFF2-40B4-BE49-F238E27FC236}">
                <a16:creationId xmlns:a16="http://schemas.microsoft.com/office/drawing/2014/main" id="{59B4D503-7AE1-E363-A8EE-B44F038ABB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21" y="1089119"/>
            <a:ext cx="5168300" cy="27061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 descr="텍스트, 스크린샷, 폰트, 흑백이(가) 표시된 사진&#10;&#10;자동 생성된 설명">
            <a:extLst>
              <a:ext uri="{FF2B5EF4-FFF2-40B4-BE49-F238E27FC236}">
                <a16:creationId xmlns:a16="http://schemas.microsoft.com/office/drawing/2014/main" id="{168EE432-2BCE-8590-28D8-4710408BD0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672" y="2062797"/>
            <a:ext cx="6480094" cy="8892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DB1314D3-89F5-B548-7B39-470F63213F09}"/>
              </a:ext>
            </a:extLst>
          </p:cNvPr>
          <p:cNvGrpSpPr/>
          <p:nvPr/>
        </p:nvGrpSpPr>
        <p:grpSpPr>
          <a:xfrm>
            <a:off x="6571548" y="3006540"/>
            <a:ext cx="4078104" cy="316625"/>
            <a:chOff x="4215035" y="3973617"/>
            <a:chExt cx="4078104" cy="31662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FBF7BF5-5935-0355-748A-243D1E06D598}"/>
                </a:ext>
              </a:extLst>
            </p:cNvPr>
            <p:cNvSpPr txBox="1"/>
            <p:nvPr/>
          </p:nvSpPr>
          <p:spPr>
            <a:xfrm>
              <a:off x="4215035" y="3973617"/>
              <a:ext cx="4078104" cy="3166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도로명 주소 </a:t>
              </a:r>
              <a:r>
                <a:rPr kumimoji="1"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&amp;</a:t>
              </a:r>
              <a:r>
                <a:rPr kumimoji="1"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 위도</a:t>
              </a:r>
              <a:r>
                <a:rPr kumimoji="1"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,</a:t>
              </a:r>
              <a:r>
                <a:rPr kumimoji="1"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 경도</a:t>
              </a:r>
              <a:endParaRPr kumimoji="1"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pic>
          <p:nvPicPr>
            <p:cNvPr id="19" name="그래픽 18" descr="직선 화살표 단색으로 채워진">
              <a:extLst>
                <a:ext uri="{FF2B5EF4-FFF2-40B4-BE49-F238E27FC236}">
                  <a16:creationId xmlns:a16="http://schemas.microsoft.com/office/drawing/2014/main" id="{DAF59F07-AA84-E5CD-F116-AB72BD4FA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5274528" y="4049633"/>
              <a:ext cx="203911" cy="203911"/>
            </a:xfrm>
            <a:prstGeom prst="rect">
              <a:avLst/>
            </a:prstGeom>
          </p:spPr>
        </p:pic>
      </p:grpSp>
      <p:pic>
        <p:nvPicPr>
          <p:cNvPr id="20" name="그래픽 19" descr="갈매기형 화살표 단색으로 채워진">
            <a:extLst>
              <a:ext uri="{FF2B5EF4-FFF2-40B4-BE49-F238E27FC236}">
                <a16:creationId xmlns:a16="http://schemas.microsoft.com/office/drawing/2014/main" id="{0746FB43-5679-606F-A94B-13F3C453B0D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5854357" y="4392579"/>
            <a:ext cx="483286" cy="483286"/>
          </a:xfrm>
          <a:prstGeom prst="rect">
            <a:avLst/>
          </a:prstGeom>
        </p:spPr>
      </p:pic>
      <p:pic>
        <p:nvPicPr>
          <p:cNvPr id="5" name="그래픽 4" descr="배지 체크 표시1 단색으로 채워진">
            <a:extLst>
              <a:ext uri="{FF2B5EF4-FFF2-40B4-BE49-F238E27FC236}">
                <a16:creationId xmlns:a16="http://schemas.microsoft.com/office/drawing/2014/main" id="{E3C163A2-533D-C259-ACCF-CAE171B587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5201" y="5877265"/>
            <a:ext cx="266513" cy="23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45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7">
            <a:extLst>
              <a:ext uri="{FF2B5EF4-FFF2-40B4-BE49-F238E27FC236}">
                <a16:creationId xmlns:a16="http://schemas.microsoft.com/office/drawing/2014/main" id="{16722314-BC90-5CD0-671F-14DE08FAA727}"/>
              </a:ext>
            </a:extLst>
          </p:cNvPr>
          <p:cNvSpPr/>
          <p:nvPr/>
        </p:nvSpPr>
        <p:spPr>
          <a:xfrm>
            <a:off x="228600" y="935860"/>
            <a:ext cx="11772900" cy="3431233"/>
          </a:xfrm>
          <a:prstGeom prst="roundRect">
            <a:avLst>
              <a:gd name="adj" fmla="val 1321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>
              <a:defRPr/>
            </a:pPr>
            <a:endParaRPr lang="en-US" altLang="ko-KR" sz="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" name="사각형: 둥근 모서리 5">
            <a:extLst>
              <a:ext uri="{FF2B5EF4-FFF2-40B4-BE49-F238E27FC236}">
                <a16:creationId xmlns:a16="http://schemas.microsoft.com/office/drawing/2014/main" id="{5F12642D-0344-9B27-A949-F4D249C54CDD}"/>
              </a:ext>
            </a:extLst>
          </p:cNvPr>
          <p:cNvSpPr/>
          <p:nvPr/>
        </p:nvSpPr>
        <p:spPr>
          <a:xfrm>
            <a:off x="1218368" y="142934"/>
            <a:ext cx="6451232" cy="5801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7000">
                <a:srgbClr val="1B74B8"/>
              </a:gs>
              <a:gs pos="0">
                <a:srgbClr val="254F8E"/>
              </a:gs>
              <a:gs pos="100000">
                <a:srgbClr val="00A3EE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 algn="ctr"/>
            <a:endParaRPr lang="ko-KR" altLang="en-US" sz="3200" b="1" dirty="0"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E81CED6-4B9C-472E-AA1E-64FCC1FD8809}"/>
              </a:ext>
            </a:extLst>
          </p:cNvPr>
          <p:cNvSpPr/>
          <p:nvPr/>
        </p:nvSpPr>
        <p:spPr>
          <a:xfrm>
            <a:off x="515734" y="182956"/>
            <a:ext cx="485775" cy="485775"/>
          </a:xfrm>
          <a:prstGeom prst="ellipse">
            <a:avLst/>
          </a:prstGeom>
          <a:noFill/>
          <a:ln w="53975">
            <a:gradFill>
              <a:gsLst>
                <a:gs pos="0">
                  <a:srgbClr val="0064F0"/>
                </a:gs>
                <a:gs pos="99000">
                  <a:srgbClr val="00A8F7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</a:rPr>
              <a:t>03</a:t>
            </a:r>
            <a:endParaRPr lang="ko-KR" altLang="en-US" sz="16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0" name="テキスト ボックス 21">
            <a:extLst>
              <a:ext uri="{FF2B5EF4-FFF2-40B4-BE49-F238E27FC236}">
                <a16:creationId xmlns:a16="http://schemas.microsoft.com/office/drawing/2014/main" id="{B1F14372-3C29-BB01-C4C1-496CFA4A5C87}"/>
              </a:ext>
            </a:extLst>
          </p:cNvPr>
          <p:cNvSpPr txBox="1"/>
          <p:nvPr/>
        </p:nvSpPr>
        <p:spPr>
          <a:xfrm>
            <a:off x="1508715" y="213222"/>
            <a:ext cx="5649323" cy="42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0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</a:t>
            </a:r>
            <a:endParaRPr kumimoji="1" lang="en-US" altLang="ko-KR" sz="2000" b="1" dirty="0">
              <a:ln w="19050">
                <a:noFill/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 descr="그래픽, 그래픽 디자인, 스크린샷, 폰트이(가) 표시된 사진&#10;&#10;자동 생성된 설명">
            <a:extLst>
              <a:ext uri="{FF2B5EF4-FFF2-40B4-BE49-F238E27FC236}">
                <a16:creationId xmlns:a16="http://schemas.microsoft.com/office/drawing/2014/main" id="{D467D5ED-15B4-755D-790E-4FE4E22D2D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7010" y="283945"/>
            <a:ext cx="497756" cy="33422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F9ADA4-AB88-7CB5-7CC1-0F981AAD5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3EAB263-C4C5-F057-5E8A-C108E1DA3211}"/>
              </a:ext>
            </a:extLst>
          </p:cNvPr>
          <p:cNvGrpSpPr/>
          <p:nvPr/>
        </p:nvGrpSpPr>
        <p:grpSpPr>
          <a:xfrm>
            <a:off x="4148024" y="3802659"/>
            <a:ext cx="4078104" cy="316625"/>
            <a:chOff x="4637937" y="3985974"/>
            <a:chExt cx="4078104" cy="31662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E058E55-9781-ECDB-0707-3703FDF27114}"/>
                </a:ext>
              </a:extLst>
            </p:cNvPr>
            <p:cNvSpPr txBox="1"/>
            <p:nvPr/>
          </p:nvSpPr>
          <p:spPr>
            <a:xfrm>
              <a:off x="4637937" y="3985974"/>
              <a:ext cx="4078104" cy="3166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 평균값</a:t>
              </a:r>
              <a:r>
                <a:rPr kumimoji="1"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,</a:t>
              </a:r>
              <a:r>
                <a:rPr kumimoji="1"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 중앙값</a:t>
              </a:r>
              <a:r>
                <a:rPr kumimoji="1"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,</a:t>
              </a:r>
              <a:r>
                <a:rPr kumimoji="1"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1" lang="ko-KR" altLang="en-US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최빈값</a:t>
              </a:r>
              <a:r>
                <a:rPr kumimoji="1"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 데이터 분석 </a:t>
              </a:r>
              <a:endParaRPr kumimoji="1"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pic>
          <p:nvPicPr>
            <p:cNvPr id="26" name="그래픽 25" descr="직선 화살표 단색으로 채워진">
              <a:extLst>
                <a:ext uri="{FF2B5EF4-FFF2-40B4-BE49-F238E27FC236}">
                  <a16:creationId xmlns:a16="http://schemas.microsoft.com/office/drawing/2014/main" id="{167BB678-AE87-CA0D-0F8E-E17D44D41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5432281" y="4067559"/>
              <a:ext cx="203911" cy="203911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3C460B7-BEC1-0D08-F653-43A2827064AE}"/>
              </a:ext>
            </a:extLst>
          </p:cNvPr>
          <p:cNvSpPr txBox="1"/>
          <p:nvPr/>
        </p:nvSpPr>
        <p:spPr>
          <a:xfrm>
            <a:off x="1880548" y="4811326"/>
            <a:ext cx="8469003" cy="1551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Python</a:t>
            </a:r>
            <a:r>
              <a:rPr kumimoji="1"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을 이용해 데이터를 분석해본 결과 </a:t>
            </a:r>
            <a:r>
              <a:rPr kumimoji="1"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4</a:t>
            </a:r>
            <a:r>
              <a:rPr kumimoji="1"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월 한 달 </a:t>
            </a:r>
            <a:r>
              <a:rPr kumimoji="1"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Malgun Gothic" panose="020B0503020000020004" pitchFamily="34" charset="-127"/>
                <a:ea typeface="Malgun Gothic" panose="020B0503020000020004" pitchFamily="34" charset="-127"/>
              </a:rPr>
              <a:t>평균값 </a:t>
            </a:r>
            <a:r>
              <a:rPr kumimoji="1" lang="en-US" altLang="ko-KR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Malgun Gothic" panose="020B0503020000020004" pitchFamily="34" charset="-127"/>
                <a:ea typeface="Malgun Gothic" panose="020B0503020000020004" pitchFamily="34" charset="-127"/>
              </a:rPr>
              <a:t>31.42</a:t>
            </a:r>
            <a:r>
              <a:rPr kumimoji="1"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Malgun Gothic" panose="020B0503020000020004" pitchFamily="34" charset="-127"/>
                <a:ea typeface="Malgun Gothic" panose="020B0503020000020004" pitchFamily="34" charset="-127"/>
              </a:rPr>
              <a:t>분</a:t>
            </a:r>
            <a:r>
              <a:rPr kumimoji="1" lang="en-US" altLang="ko-KR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kumimoji="1"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Malgun Gothic" panose="020B0503020000020004" pitchFamily="34" charset="-127"/>
                <a:ea typeface="Malgun Gothic" panose="020B0503020000020004" pitchFamily="34" charset="-127"/>
              </a:rPr>
              <a:t> 중앙값 </a:t>
            </a:r>
            <a:r>
              <a:rPr kumimoji="1" lang="en-US" altLang="ko-KR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Malgun Gothic" panose="020B0503020000020004" pitchFamily="34" charset="-127"/>
                <a:ea typeface="Malgun Gothic" panose="020B0503020000020004" pitchFamily="34" charset="-127"/>
              </a:rPr>
              <a:t>27</a:t>
            </a:r>
            <a:r>
              <a:rPr kumimoji="1"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Malgun Gothic" panose="020B0503020000020004" pitchFamily="34" charset="-127"/>
                <a:ea typeface="Malgun Gothic" panose="020B0503020000020004" pitchFamily="34" charset="-127"/>
              </a:rPr>
              <a:t>분</a:t>
            </a:r>
            <a:r>
              <a:rPr kumimoji="1" lang="en-US" altLang="ko-KR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kumimoji="1"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3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Malgun Gothic" panose="020B0503020000020004" pitchFamily="34" charset="-127"/>
                <a:ea typeface="Malgun Gothic" panose="020B0503020000020004" pitchFamily="34" charset="-127"/>
              </a:rPr>
              <a:t>최빈값</a:t>
            </a:r>
            <a:r>
              <a:rPr kumimoji="1"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Malgun Gothic" panose="020B0503020000020004" pitchFamily="34" charset="-127"/>
                <a:ea typeface="Malgun Gothic" panose="020B0503020000020004" pitchFamily="34" charset="-127"/>
              </a:rPr>
              <a:t>16</a:t>
            </a:r>
            <a:r>
              <a:rPr kumimoji="1"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Malgun Gothic" panose="020B0503020000020004" pitchFamily="34" charset="-127"/>
                <a:ea typeface="Malgun Gothic" panose="020B0503020000020004" pitchFamily="34" charset="-127"/>
              </a:rPr>
              <a:t>분</a:t>
            </a:r>
            <a:r>
              <a:rPr kumimoji="1"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임을 확인</a:t>
            </a:r>
            <a:r>
              <a:rPr kumimoji="1"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400" dirty="0">
              <a:ln>
                <a:solidFill>
                  <a:schemeClr val="accent1">
                    <a:alpha val="0"/>
                  </a:schemeClr>
                </a:solidFill>
              </a:ln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   </a:t>
            </a:r>
            <a:r>
              <a:rPr kumimoji="1"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대기시간 </a:t>
            </a:r>
            <a:r>
              <a:rPr kumimoji="1"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=</a:t>
            </a:r>
            <a:r>
              <a:rPr kumimoji="1"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승차시간 </a:t>
            </a:r>
            <a:r>
              <a:rPr kumimoji="1"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kumimoji="1"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접수시간</a:t>
            </a:r>
            <a:endParaRPr kumimoji="1"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Malgun Gothic" panose="020B0503020000020004" pitchFamily="34" charset="-127"/>
                <a:ea typeface="Malgun Gothic" panose="020B0503020000020004" pitchFamily="34" charset="-127"/>
              </a:rPr>
              <a:t>접수시간</a:t>
            </a:r>
            <a:r>
              <a:rPr kumimoji="1"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Malgun Gothic" panose="020B0503020000020004" pitchFamily="34" charset="-127"/>
                <a:ea typeface="Malgun Gothic" panose="020B0503020000020004" pitchFamily="34" charset="-127"/>
              </a:rPr>
              <a:t>승객이 택시를 부른 시점</a:t>
            </a:r>
            <a:r>
              <a:rPr kumimoji="1"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r>
              <a:rPr kumimoji="1" lang="ko-KR" altLang="en-US" sz="1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Malgun Gothic" panose="020B0503020000020004" pitchFamily="34" charset="-127"/>
                <a:ea typeface="Malgun Gothic" panose="020B0503020000020004" pitchFamily="34" charset="-127"/>
              </a:rPr>
              <a:t>부터</a:t>
            </a:r>
            <a:r>
              <a:rPr kumimoji="1"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Malgun Gothic" panose="020B0503020000020004" pitchFamily="34" charset="-127"/>
                <a:ea typeface="Malgun Gothic" panose="020B0503020000020004" pitchFamily="34" charset="-127"/>
              </a:rPr>
              <a:t> 택시를 타고자 하는 승객이 기다렸을 것이라 판단</a:t>
            </a:r>
            <a:r>
              <a:rPr kumimoji="1"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</p:txBody>
      </p:sp>
      <p:pic>
        <p:nvPicPr>
          <p:cNvPr id="11" name="그래픽 10" descr="배지 체크 표시1 단색으로 채워진">
            <a:extLst>
              <a:ext uri="{FF2B5EF4-FFF2-40B4-BE49-F238E27FC236}">
                <a16:creationId xmlns:a16="http://schemas.microsoft.com/office/drawing/2014/main" id="{C0BBE412-4BAA-14EE-6082-4A9ED32228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45336" y="4889986"/>
            <a:ext cx="266513" cy="239542"/>
          </a:xfrm>
          <a:prstGeom prst="rect">
            <a:avLst/>
          </a:prstGeom>
        </p:spPr>
      </p:pic>
      <p:pic>
        <p:nvPicPr>
          <p:cNvPr id="12" name="그래픽 11" descr="직선 화살표 단색으로 채워진">
            <a:extLst>
              <a:ext uri="{FF2B5EF4-FFF2-40B4-BE49-F238E27FC236}">
                <a16:creationId xmlns:a16="http://schemas.microsoft.com/office/drawing/2014/main" id="{930EAE88-67CD-83D3-BC91-CE13B149F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1676636" y="6061475"/>
            <a:ext cx="203911" cy="203911"/>
          </a:xfrm>
          <a:prstGeom prst="rect">
            <a:avLst/>
          </a:prstGeom>
        </p:spPr>
      </p:pic>
      <p:pic>
        <p:nvPicPr>
          <p:cNvPr id="14" name="그림 13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77F6A4BD-F408-6C7B-143F-1481E5BA2E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888" y="1273505"/>
            <a:ext cx="6646223" cy="23574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그래픽 4" descr="갈매기형 화살표 단색으로 채워진">
            <a:extLst>
              <a:ext uri="{FF2B5EF4-FFF2-40B4-BE49-F238E27FC236}">
                <a16:creationId xmlns:a16="http://schemas.microsoft.com/office/drawing/2014/main" id="{D189ECD3-0168-95CC-475F-A5634C5FCE3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06753" y="5371107"/>
            <a:ext cx="241643" cy="24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67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7">
            <a:extLst>
              <a:ext uri="{FF2B5EF4-FFF2-40B4-BE49-F238E27FC236}">
                <a16:creationId xmlns:a16="http://schemas.microsoft.com/office/drawing/2014/main" id="{16722314-BC90-5CD0-671F-14DE08FAA727}"/>
              </a:ext>
            </a:extLst>
          </p:cNvPr>
          <p:cNvSpPr/>
          <p:nvPr/>
        </p:nvSpPr>
        <p:spPr>
          <a:xfrm>
            <a:off x="228600" y="935860"/>
            <a:ext cx="11772900" cy="3431233"/>
          </a:xfrm>
          <a:prstGeom prst="roundRect">
            <a:avLst>
              <a:gd name="adj" fmla="val 1321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>
              <a:defRPr/>
            </a:pPr>
            <a:endParaRPr lang="en-US" altLang="ko-KR" sz="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" name="사각형: 둥근 모서리 5">
            <a:extLst>
              <a:ext uri="{FF2B5EF4-FFF2-40B4-BE49-F238E27FC236}">
                <a16:creationId xmlns:a16="http://schemas.microsoft.com/office/drawing/2014/main" id="{5F12642D-0344-9B27-A949-F4D249C54CDD}"/>
              </a:ext>
            </a:extLst>
          </p:cNvPr>
          <p:cNvSpPr/>
          <p:nvPr/>
        </p:nvSpPr>
        <p:spPr>
          <a:xfrm>
            <a:off x="1218368" y="142934"/>
            <a:ext cx="6451232" cy="5801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7000">
                <a:srgbClr val="1B74B8"/>
              </a:gs>
              <a:gs pos="0">
                <a:srgbClr val="254F8E"/>
              </a:gs>
              <a:gs pos="100000">
                <a:srgbClr val="00A3EE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 algn="ctr"/>
            <a:endParaRPr lang="ko-KR" altLang="en-US" sz="3200" b="1" dirty="0"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E81CED6-4B9C-472E-AA1E-64FCC1FD8809}"/>
              </a:ext>
            </a:extLst>
          </p:cNvPr>
          <p:cNvSpPr/>
          <p:nvPr/>
        </p:nvSpPr>
        <p:spPr>
          <a:xfrm>
            <a:off x="515734" y="182956"/>
            <a:ext cx="485775" cy="485775"/>
          </a:xfrm>
          <a:prstGeom prst="ellipse">
            <a:avLst/>
          </a:prstGeom>
          <a:noFill/>
          <a:ln w="53975">
            <a:gradFill>
              <a:gsLst>
                <a:gs pos="0">
                  <a:srgbClr val="0064F0"/>
                </a:gs>
                <a:gs pos="99000">
                  <a:srgbClr val="00A8F7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</a:rPr>
              <a:t>03</a:t>
            </a:r>
            <a:endParaRPr lang="ko-KR" altLang="en-US" sz="16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0" name="テキスト ボックス 21">
            <a:extLst>
              <a:ext uri="{FF2B5EF4-FFF2-40B4-BE49-F238E27FC236}">
                <a16:creationId xmlns:a16="http://schemas.microsoft.com/office/drawing/2014/main" id="{B1F14372-3C29-BB01-C4C1-496CFA4A5C87}"/>
              </a:ext>
            </a:extLst>
          </p:cNvPr>
          <p:cNvSpPr txBox="1"/>
          <p:nvPr/>
        </p:nvSpPr>
        <p:spPr>
          <a:xfrm>
            <a:off x="1508715" y="213222"/>
            <a:ext cx="5649323" cy="42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0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</a:t>
            </a:r>
            <a:endParaRPr kumimoji="1" lang="en-US" altLang="ko-KR" sz="2000" b="1" dirty="0">
              <a:ln w="19050">
                <a:noFill/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 descr="그래픽, 그래픽 디자인, 스크린샷, 폰트이(가) 표시된 사진&#10;&#10;자동 생성된 설명">
            <a:extLst>
              <a:ext uri="{FF2B5EF4-FFF2-40B4-BE49-F238E27FC236}">
                <a16:creationId xmlns:a16="http://schemas.microsoft.com/office/drawing/2014/main" id="{D467D5ED-15B4-755D-790E-4FE4E22D2D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7010" y="283945"/>
            <a:ext cx="497756" cy="33422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F9ADA4-AB88-7CB5-7CC1-0F981AAD5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3EAB263-C4C5-F057-5E8A-C108E1DA3211}"/>
              </a:ext>
            </a:extLst>
          </p:cNvPr>
          <p:cNvGrpSpPr/>
          <p:nvPr/>
        </p:nvGrpSpPr>
        <p:grpSpPr>
          <a:xfrm>
            <a:off x="1113873" y="3676973"/>
            <a:ext cx="4078104" cy="316625"/>
            <a:chOff x="4610451" y="4035915"/>
            <a:chExt cx="4078104" cy="31662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E058E55-9781-ECDB-0707-3703FDF27114}"/>
                </a:ext>
              </a:extLst>
            </p:cNvPr>
            <p:cNvSpPr txBox="1"/>
            <p:nvPr/>
          </p:nvSpPr>
          <p:spPr>
            <a:xfrm>
              <a:off x="4610451" y="4035915"/>
              <a:ext cx="4078104" cy="3166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4</a:t>
              </a:r>
              <a:r>
                <a:rPr kumimoji="1"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월 한 달 날짜 별로 </a:t>
              </a:r>
              <a:r>
                <a:rPr kumimoji="1"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30</a:t>
              </a:r>
              <a:r>
                <a:rPr kumimoji="1"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분 이상의 대기시간 개수</a:t>
              </a:r>
              <a:endParaRPr kumimoji="1"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pic>
          <p:nvPicPr>
            <p:cNvPr id="26" name="그래픽 25" descr="직선 화살표 단색으로 채워진">
              <a:extLst>
                <a:ext uri="{FF2B5EF4-FFF2-40B4-BE49-F238E27FC236}">
                  <a16:creationId xmlns:a16="http://schemas.microsoft.com/office/drawing/2014/main" id="{167BB678-AE87-CA0D-0F8E-E17D44D41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4922257" y="4116987"/>
              <a:ext cx="203911" cy="203911"/>
            </a:xfrm>
            <a:prstGeom prst="rect">
              <a:avLst/>
            </a:prstGeom>
          </p:spPr>
        </p:pic>
      </p:grpSp>
      <p:pic>
        <p:nvPicPr>
          <p:cNvPr id="11" name="그래픽 10" descr="배지 체크 표시1 단색으로 채워진">
            <a:extLst>
              <a:ext uri="{FF2B5EF4-FFF2-40B4-BE49-F238E27FC236}">
                <a16:creationId xmlns:a16="http://schemas.microsoft.com/office/drawing/2014/main" id="{C0BBE412-4BAA-14EE-6082-4A9ED32228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8670" y="4756034"/>
            <a:ext cx="194094" cy="1744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E47F5E-13CC-3ECB-7F14-E4A3F6480C39}"/>
              </a:ext>
            </a:extLst>
          </p:cNvPr>
          <p:cNvSpPr txBox="1"/>
          <p:nvPr/>
        </p:nvSpPr>
        <p:spPr>
          <a:xfrm>
            <a:off x="1401205" y="4624032"/>
            <a:ext cx="8469003" cy="1574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4</a:t>
            </a:r>
            <a:r>
              <a:rPr kumimoji="1"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월 한 달 </a:t>
            </a:r>
            <a:r>
              <a:rPr kumimoji="1" lang="en-US" altLang="ko-KR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30</a:t>
            </a:r>
            <a:r>
              <a:rPr kumimoji="1"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분 이상의 대기시간이 걸리는 횟수를 조사해 본 결과</a:t>
            </a:r>
            <a:r>
              <a:rPr kumimoji="1" lang="en-US" altLang="ko-KR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kumimoji="1"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Malgun Gothic" panose="020B0503020000020004" pitchFamily="34" charset="-127"/>
                <a:ea typeface="Malgun Gothic" panose="020B0503020000020004" pitchFamily="34" charset="-127"/>
              </a:rPr>
              <a:t>4</a:t>
            </a:r>
            <a:r>
              <a:rPr kumimoji="1"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Malgun Gothic" panose="020B0503020000020004" pitchFamily="34" charset="-127"/>
                <a:ea typeface="Malgun Gothic" panose="020B0503020000020004" pitchFamily="34" charset="-127"/>
              </a:rPr>
              <a:t>월 </a:t>
            </a:r>
            <a:r>
              <a:rPr kumimoji="1" lang="en-US" altLang="ko-KR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Malgun Gothic" panose="020B0503020000020004" pitchFamily="34" charset="-127"/>
                <a:ea typeface="Malgun Gothic" panose="020B0503020000020004" pitchFamily="34" charset="-127"/>
              </a:rPr>
              <a:t>17</a:t>
            </a:r>
            <a:r>
              <a:rPr kumimoji="1"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Malgun Gothic" panose="020B0503020000020004" pitchFamily="34" charset="-127"/>
                <a:ea typeface="Malgun Gothic" panose="020B0503020000020004" pitchFamily="34" charset="-127"/>
              </a:rPr>
              <a:t>일</a:t>
            </a:r>
            <a:r>
              <a:rPr kumimoji="1"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이 가장 많았음</a:t>
            </a:r>
            <a:r>
              <a:rPr kumimoji="1" lang="en-US" altLang="ko-KR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→</a:t>
            </a:r>
            <a:r>
              <a:rPr kumimoji="1"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4</a:t>
            </a:r>
            <a:r>
              <a:rPr kumimoji="1"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월 </a:t>
            </a:r>
            <a:r>
              <a:rPr kumimoji="1"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17</a:t>
            </a:r>
            <a:r>
              <a:rPr kumimoji="1"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일을 기준으로 각 차량들의 대기시간을 살펴보았음</a:t>
            </a:r>
            <a:r>
              <a:rPr kumimoji="1"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1300" dirty="0">
              <a:ln>
                <a:solidFill>
                  <a:schemeClr val="accent1">
                    <a:alpha val="0"/>
                  </a:schemeClr>
                </a:solidFill>
              </a:ln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4</a:t>
            </a:r>
            <a:r>
              <a:rPr kumimoji="1"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월 </a:t>
            </a:r>
            <a:r>
              <a:rPr kumimoji="1" lang="en-US" altLang="ko-KR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17</a:t>
            </a:r>
            <a:r>
              <a:rPr kumimoji="1"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일 각 차량의 대기시간을 조사해 본 결과</a:t>
            </a:r>
            <a:r>
              <a:rPr kumimoji="1" lang="en-US" altLang="ko-KR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kumimoji="1"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Malgun Gothic" panose="020B0503020000020004" pitchFamily="34" charset="-127"/>
                <a:ea typeface="Malgun Gothic" panose="020B0503020000020004" pitchFamily="34" charset="-127"/>
              </a:rPr>
              <a:t>6392</a:t>
            </a:r>
            <a:r>
              <a:rPr kumimoji="1"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Malgun Gothic" panose="020B0503020000020004" pitchFamily="34" charset="-127"/>
                <a:ea typeface="Malgun Gothic" panose="020B0503020000020004" pitchFamily="34" charset="-127"/>
              </a:rPr>
              <a:t>번</a:t>
            </a:r>
            <a:r>
              <a:rPr kumimoji="1"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 차량이 </a:t>
            </a:r>
            <a:r>
              <a:rPr kumimoji="1" lang="en-US" altLang="ko-KR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30</a:t>
            </a:r>
            <a:r>
              <a:rPr kumimoji="1"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분 이상 대기시간의 횟수가 많았음</a:t>
            </a:r>
            <a:r>
              <a:rPr kumimoji="1" lang="en-US" altLang="ko-KR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r>
              <a:rPr kumimoji="1"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endParaRPr kumimoji="1" lang="en-US" altLang="ko-KR" sz="1300" b="1" dirty="0">
              <a:ln>
                <a:solidFill>
                  <a:schemeClr val="accent1">
                    <a:alpha val="0"/>
                  </a:schemeClr>
                </a:solidFill>
              </a:ln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→</a:t>
            </a:r>
            <a:r>
              <a:rPr kumimoji="1"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30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highlight>
                  <a:srgbClr val="FFFF00"/>
                </a:highlight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6392</a:t>
            </a:r>
            <a:r>
              <a:rPr kumimoji="1" lang="ko-KR" altLang="en-US" sz="13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02060"/>
                </a:solidFill>
                <a:highlight>
                  <a:srgbClr val="FFFF00"/>
                </a:highlight>
                <a:latin typeface="Malgun Gothic" panose="020B0503020000020004" pitchFamily="34" charset="-127"/>
                <a:ea typeface="Malgun Gothic" panose="020B0503020000020004" pitchFamily="34" charset="-127"/>
              </a:rPr>
              <a:t>번</a:t>
            </a:r>
            <a:r>
              <a:rPr kumimoji="1" lang="ko-KR" altLang="en-US" sz="13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차량 중 </a:t>
            </a:r>
            <a:r>
              <a:rPr kumimoji="1" lang="en-US" altLang="ko-KR" sz="13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5</a:t>
            </a:r>
            <a:r>
              <a:rPr kumimoji="1" lang="ko-KR" altLang="en-US" sz="13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개의 경로를 찾아 원인을 분석하기 위해 위도</a:t>
            </a:r>
            <a:r>
              <a:rPr kumimoji="1" lang="en-US" altLang="ko-KR" sz="13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kumimoji="1" lang="ko-KR" altLang="en-US" sz="13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경도를 이용해 위치를 표시함</a:t>
            </a:r>
            <a:r>
              <a:rPr kumimoji="1" lang="en-US" altLang="ko-KR" sz="13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kumimoji="1" lang="en-US" altLang="ko-KR" sz="1300" dirty="0">
              <a:ln>
                <a:solidFill>
                  <a:schemeClr val="accent1">
                    <a:alpha val="0"/>
                  </a:schemeClr>
                </a:solidFill>
              </a:ln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0E72461-36A9-75DD-D08C-7709D994E1EB}"/>
              </a:ext>
            </a:extLst>
          </p:cNvPr>
          <p:cNvGrpSpPr/>
          <p:nvPr/>
        </p:nvGrpSpPr>
        <p:grpSpPr>
          <a:xfrm>
            <a:off x="9013675" y="3258879"/>
            <a:ext cx="4078104" cy="824456"/>
            <a:chOff x="4034028" y="5366611"/>
            <a:chExt cx="4078104" cy="82445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6E71A7B-B854-B872-95D5-EFE80024712F}"/>
                </a:ext>
              </a:extLst>
            </p:cNvPr>
            <p:cNvSpPr txBox="1"/>
            <p:nvPr/>
          </p:nvSpPr>
          <p:spPr>
            <a:xfrm>
              <a:off x="4034028" y="5366611"/>
              <a:ext cx="4078104" cy="82445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ko-KR" sz="11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4</a:t>
              </a:r>
              <a:r>
                <a:rPr kumimoji="1" lang="ko-KR" altLang="en-US" sz="11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월 </a:t>
              </a:r>
              <a:r>
                <a:rPr kumimoji="1" lang="en-US" altLang="ko-KR" sz="11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17</a:t>
              </a:r>
              <a:r>
                <a:rPr kumimoji="1" lang="ko-KR" altLang="en-US" sz="11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일 </a:t>
              </a:r>
              <a:endParaRPr kumimoji="1"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11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상위 </a:t>
              </a:r>
              <a:r>
                <a:rPr kumimoji="1" lang="en-US" altLang="ko-KR" sz="11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20%</a:t>
              </a:r>
              <a:r>
                <a:rPr kumimoji="1" lang="ko-KR" altLang="en-US" sz="11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1"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차량 별 </a:t>
              </a:r>
              <a:r>
                <a:rPr kumimoji="1"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30</a:t>
              </a:r>
              <a:r>
                <a:rPr kumimoji="1"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분 이상의 </a:t>
              </a:r>
              <a:endParaRPr kumimoji="1"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대기시간 개수</a:t>
              </a:r>
              <a:endParaRPr kumimoji="1"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pic>
          <p:nvPicPr>
            <p:cNvPr id="17" name="그래픽 16" descr="직선 화살표 단색으로 채워진">
              <a:extLst>
                <a:ext uri="{FF2B5EF4-FFF2-40B4-BE49-F238E27FC236}">
                  <a16:creationId xmlns:a16="http://schemas.microsoft.com/office/drawing/2014/main" id="{60FCC33F-91EE-676F-B4E0-2168EA910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4931573" y="5715529"/>
              <a:ext cx="203911" cy="203911"/>
            </a:xfrm>
            <a:prstGeom prst="rect">
              <a:avLst/>
            </a:prstGeom>
          </p:spPr>
        </p:pic>
      </p:grpSp>
      <p:pic>
        <p:nvPicPr>
          <p:cNvPr id="19" name="그림 18" descr="그래프, 스크린샷, 라인, 도표이(가) 표시된 사진&#10;&#10;자동 생성된 설명">
            <a:extLst>
              <a:ext uri="{FF2B5EF4-FFF2-40B4-BE49-F238E27FC236}">
                <a16:creationId xmlns:a16="http://schemas.microsoft.com/office/drawing/2014/main" id="{F23061BC-D61D-27BD-1E10-F297FD984D3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8"/>
          <a:stretch/>
        </p:blipFill>
        <p:spPr>
          <a:xfrm>
            <a:off x="515734" y="1617085"/>
            <a:ext cx="5274383" cy="19301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래픽 24" descr="직선 화살표 단색으로 채워진">
            <a:extLst>
              <a:ext uri="{FF2B5EF4-FFF2-40B4-BE49-F238E27FC236}">
                <a16:creationId xmlns:a16="http://schemas.microsoft.com/office/drawing/2014/main" id="{3BD5BB19-91E4-1731-8BAB-AF0C11A2D9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3341503" y="1312418"/>
            <a:ext cx="304667" cy="304667"/>
          </a:xfrm>
          <a:prstGeom prst="rect">
            <a:avLst/>
          </a:prstGeom>
        </p:spPr>
      </p:pic>
      <p:pic>
        <p:nvPicPr>
          <p:cNvPr id="29" name="그림 28" descr="원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8EA83276-3EA0-867A-3806-F6C62074FF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810" y="1197921"/>
            <a:ext cx="3770398" cy="30163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그래픽 29" descr="직선 화살표 단색으로 채워진">
            <a:extLst>
              <a:ext uri="{FF2B5EF4-FFF2-40B4-BE49-F238E27FC236}">
                <a16:creationId xmlns:a16="http://schemas.microsoft.com/office/drawing/2014/main" id="{162FCC62-36FD-F3FB-9868-CA426996D5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6768397" y="1842008"/>
            <a:ext cx="304667" cy="30466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F570AEA-1C33-702C-6074-85D952035393}"/>
              </a:ext>
            </a:extLst>
          </p:cNvPr>
          <p:cNvSpPr txBox="1"/>
          <p:nvPr/>
        </p:nvSpPr>
        <p:spPr>
          <a:xfrm>
            <a:off x="6571237" y="1571606"/>
            <a:ext cx="698985" cy="3166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6392</a:t>
            </a:r>
            <a:r>
              <a:rPr kumimoji="1"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번</a:t>
            </a:r>
            <a:endParaRPr kumimoji="1" lang="en-US" altLang="ko-KR" sz="1100" b="1" dirty="0">
              <a:ln>
                <a:solidFill>
                  <a:schemeClr val="accent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2762DD-2A3C-EDD3-B6C9-6DC329CEA631}"/>
              </a:ext>
            </a:extLst>
          </p:cNvPr>
          <p:cNvSpPr txBox="1"/>
          <p:nvPr/>
        </p:nvSpPr>
        <p:spPr>
          <a:xfrm>
            <a:off x="3081748" y="1035756"/>
            <a:ext cx="824175" cy="3166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04</a:t>
            </a:r>
            <a:r>
              <a:rPr kumimoji="1"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월</a:t>
            </a:r>
            <a:r>
              <a:rPr kumimoji="1"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17</a:t>
            </a:r>
            <a:r>
              <a:rPr kumimoji="1"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일</a:t>
            </a:r>
            <a:endParaRPr kumimoji="1" lang="en-US" altLang="ko-KR" sz="1100" b="1" dirty="0">
              <a:ln>
                <a:solidFill>
                  <a:schemeClr val="accent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" name="그래픽 4" descr="배지 체크 표시1 단색으로 채워진">
            <a:extLst>
              <a:ext uri="{FF2B5EF4-FFF2-40B4-BE49-F238E27FC236}">
                <a16:creationId xmlns:a16="http://schemas.microsoft.com/office/drawing/2014/main" id="{A0D87163-5D15-F11F-2AAD-CF9692D2AB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8670" y="5632829"/>
            <a:ext cx="194094" cy="17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901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7">
            <a:extLst>
              <a:ext uri="{FF2B5EF4-FFF2-40B4-BE49-F238E27FC236}">
                <a16:creationId xmlns:a16="http://schemas.microsoft.com/office/drawing/2014/main" id="{16722314-BC90-5CD0-671F-14DE08FAA727}"/>
              </a:ext>
            </a:extLst>
          </p:cNvPr>
          <p:cNvSpPr/>
          <p:nvPr/>
        </p:nvSpPr>
        <p:spPr>
          <a:xfrm>
            <a:off x="228600" y="935860"/>
            <a:ext cx="5361793" cy="5420490"/>
          </a:xfrm>
          <a:prstGeom prst="roundRect">
            <a:avLst>
              <a:gd name="adj" fmla="val 1321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>
              <a:defRPr/>
            </a:pPr>
            <a:endParaRPr lang="en-US" altLang="ko-KR" sz="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" name="사각형: 둥근 모서리 5">
            <a:extLst>
              <a:ext uri="{FF2B5EF4-FFF2-40B4-BE49-F238E27FC236}">
                <a16:creationId xmlns:a16="http://schemas.microsoft.com/office/drawing/2014/main" id="{5F12642D-0344-9B27-A949-F4D249C54CDD}"/>
              </a:ext>
            </a:extLst>
          </p:cNvPr>
          <p:cNvSpPr/>
          <p:nvPr/>
        </p:nvSpPr>
        <p:spPr>
          <a:xfrm>
            <a:off x="1218368" y="142934"/>
            <a:ext cx="6451232" cy="5801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7000">
                <a:srgbClr val="1B74B8"/>
              </a:gs>
              <a:gs pos="0">
                <a:srgbClr val="254F8E"/>
              </a:gs>
              <a:gs pos="100000">
                <a:srgbClr val="00A3EE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 algn="ctr"/>
            <a:endParaRPr lang="ko-KR" altLang="en-US" sz="3200" b="1" dirty="0"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E81CED6-4B9C-472E-AA1E-64FCC1FD8809}"/>
              </a:ext>
            </a:extLst>
          </p:cNvPr>
          <p:cNvSpPr/>
          <p:nvPr/>
        </p:nvSpPr>
        <p:spPr>
          <a:xfrm>
            <a:off x="515734" y="182956"/>
            <a:ext cx="485775" cy="485775"/>
          </a:xfrm>
          <a:prstGeom prst="ellipse">
            <a:avLst/>
          </a:prstGeom>
          <a:noFill/>
          <a:ln w="53975">
            <a:gradFill>
              <a:gsLst>
                <a:gs pos="0">
                  <a:srgbClr val="0064F0"/>
                </a:gs>
                <a:gs pos="99000">
                  <a:srgbClr val="00A8F7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</a:rPr>
              <a:t>03</a:t>
            </a:r>
            <a:endParaRPr lang="ko-KR" altLang="en-US" sz="16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0" name="テキスト ボックス 21">
            <a:extLst>
              <a:ext uri="{FF2B5EF4-FFF2-40B4-BE49-F238E27FC236}">
                <a16:creationId xmlns:a16="http://schemas.microsoft.com/office/drawing/2014/main" id="{B1F14372-3C29-BB01-C4C1-496CFA4A5C87}"/>
              </a:ext>
            </a:extLst>
          </p:cNvPr>
          <p:cNvSpPr txBox="1"/>
          <p:nvPr/>
        </p:nvSpPr>
        <p:spPr>
          <a:xfrm>
            <a:off x="1508715" y="213222"/>
            <a:ext cx="5649323" cy="42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0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 </a:t>
            </a:r>
            <a:r>
              <a:rPr kumimoji="1" lang="en-US" altLang="ko-KR" sz="20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kumimoji="1" lang="ko-KR" altLang="en-US" sz="20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개선 전</a:t>
            </a:r>
            <a:endParaRPr kumimoji="1" lang="en-US" altLang="ko-KR" sz="2000" b="1" dirty="0">
              <a:ln w="19050">
                <a:noFill/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 descr="그래픽, 그래픽 디자인, 스크린샷, 폰트이(가) 표시된 사진&#10;&#10;자동 생성된 설명">
            <a:extLst>
              <a:ext uri="{FF2B5EF4-FFF2-40B4-BE49-F238E27FC236}">
                <a16:creationId xmlns:a16="http://schemas.microsoft.com/office/drawing/2014/main" id="{D467D5ED-15B4-755D-790E-4FE4E22D2D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7010" y="283945"/>
            <a:ext cx="497756" cy="33422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F9ADA4-AB88-7CB5-7CC1-0F981AAD5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E47F5E-13CC-3ECB-7F14-E4A3F6480C39}"/>
              </a:ext>
            </a:extLst>
          </p:cNvPr>
          <p:cNvSpPr txBox="1"/>
          <p:nvPr/>
        </p:nvSpPr>
        <p:spPr>
          <a:xfrm>
            <a:off x="6382696" y="2341609"/>
            <a:ext cx="8469003" cy="2829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6392</a:t>
            </a:r>
            <a:r>
              <a:rPr kumimoji="1"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번 차량이 손님이 없을 경우 </a:t>
            </a:r>
            <a:endParaRPr kumimoji="1" lang="en-US" altLang="ko-KR" sz="1300" b="1" dirty="0">
              <a:ln>
                <a:solidFill>
                  <a:schemeClr val="accent1">
                    <a:alpha val="0"/>
                  </a:schemeClr>
                </a:solidFill>
              </a:ln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200000"/>
              </a:lnSpc>
            </a:pPr>
            <a:r>
              <a:rPr kumimoji="1"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거리가 멀어도 손님을 태우기 위해 오는 것을 확인</a:t>
            </a:r>
            <a:r>
              <a:rPr kumimoji="1" lang="en-US" altLang="ko-KR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→</a:t>
            </a:r>
            <a:r>
              <a:rPr kumimoji="1"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8418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손님 없이 시간이 비어 있을 경우</a:t>
            </a:r>
            <a:r>
              <a:rPr kumimoji="1" lang="en-US" altLang="ko-KR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8418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kumimoji="1"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8418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거리가 멀어도 배차를 받고 옴</a:t>
            </a:r>
            <a:r>
              <a:rPr kumimoji="1" lang="en-US" altLang="ko-KR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8418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>
              <a:lnSpc>
                <a:spcPct val="200000"/>
              </a:lnSpc>
            </a:pPr>
            <a:endParaRPr kumimoji="1" lang="en-US" altLang="ko-KR" sz="1300" dirty="0">
              <a:ln>
                <a:solidFill>
                  <a:schemeClr val="accent1">
                    <a:alpha val="0"/>
                  </a:schemeClr>
                </a:solidFill>
              </a:ln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200000"/>
              </a:lnSpc>
            </a:pPr>
            <a:r>
              <a:rPr kumimoji="1"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이로 인해 손님은 멀리서 오는 택시를 기다릴 수 밖에 없고</a:t>
            </a:r>
            <a:r>
              <a:rPr kumimoji="1" lang="en-US" altLang="ko-KR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kumimoji="1"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endParaRPr kumimoji="1" lang="en-US" altLang="ko-KR" sz="1300" b="1" dirty="0">
              <a:ln>
                <a:solidFill>
                  <a:schemeClr val="accent1">
                    <a:alpha val="0"/>
                  </a:schemeClr>
                </a:solidFill>
              </a:ln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200000"/>
              </a:lnSpc>
            </a:pPr>
            <a:r>
              <a:rPr kumimoji="1"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택시도 한 손님을 위해 멀리서 와야 함</a:t>
            </a:r>
            <a:r>
              <a:rPr kumimoji="1" lang="en-US" altLang="ko-KR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r>
              <a:rPr kumimoji="1"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endParaRPr kumimoji="1" lang="en-US" altLang="ko-KR" sz="1300" b="1" dirty="0">
              <a:ln>
                <a:solidFill>
                  <a:schemeClr val="accent1">
                    <a:alpha val="0"/>
                  </a:schemeClr>
                </a:solidFill>
              </a:ln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→</a:t>
            </a:r>
            <a:r>
              <a:rPr kumimoji="1"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8418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이를 개선 하기 위해 접수한 손님 근처가 목적지인 택시를 찾아봄</a:t>
            </a:r>
            <a:r>
              <a:rPr kumimoji="1" lang="en-US" altLang="ko-KR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8418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kumimoji="1" lang="en-US" altLang="ko-KR" sz="13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84186"/>
              </a:solidFill>
              <a:highlight>
                <a:srgbClr val="FFFF00"/>
              </a:highlight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2AAB268-611F-13E5-D1F9-025231D92570}"/>
              </a:ext>
            </a:extLst>
          </p:cNvPr>
          <p:cNvGrpSpPr/>
          <p:nvPr/>
        </p:nvGrpSpPr>
        <p:grpSpPr>
          <a:xfrm>
            <a:off x="1124334" y="5491289"/>
            <a:ext cx="3103608" cy="316625"/>
            <a:chOff x="4922257" y="4038603"/>
            <a:chExt cx="3103608" cy="31662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750872A-6441-CBEC-D4E2-2392BA277C3D}"/>
                </a:ext>
              </a:extLst>
            </p:cNvPr>
            <p:cNvSpPr txBox="1"/>
            <p:nvPr/>
          </p:nvSpPr>
          <p:spPr>
            <a:xfrm>
              <a:off x="4922257" y="4038603"/>
              <a:ext cx="3103608" cy="3166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30</a:t>
              </a:r>
              <a:r>
                <a:rPr kumimoji="1"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분 이상 걸리는 </a:t>
              </a:r>
              <a:r>
                <a:rPr kumimoji="1"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6392</a:t>
              </a:r>
              <a:r>
                <a:rPr kumimoji="1"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NanumGothic" panose="020D0604000000000000" pitchFamily="34" charset="-127"/>
                  <a:ea typeface="NanumGothic" panose="020D0604000000000000" pitchFamily="34" charset="-127"/>
                </a:rPr>
                <a:t> 차량의 이동경로 </a:t>
              </a:r>
              <a:endParaRPr kumimoji="1"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pic>
          <p:nvPicPr>
            <p:cNvPr id="18" name="그래픽 17" descr="직선 화살표 단색으로 채워진">
              <a:extLst>
                <a:ext uri="{FF2B5EF4-FFF2-40B4-BE49-F238E27FC236}">
                  <a16:creationId xmlns:a16="http://schemas.microsoft.com/office/drawing/2014/main" id="{FA3702E4-3517-B5DB-2655-F6B0C8556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4922257" y="4116987"/>
              <a:ext cx="203911" cy="203911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476ACEF-CA45-A093-41E0-5625D0340C57}"/>
              </a:ext>
            </a:extLst>
          </p:cNvPr>
          <p:cNvGrpSpPr/>
          <p:nvPr/>
        </p:nvGrpSpPr>
        <p:grpSpPr>
          <a:xfrm>
            <a:off x="908643" y="1612036"/>
            <a:ext cx="3989013" cy="3770437"/>
            <a:chOff x="1865499" y="1040766"/>
            <a:chExt cx="3330203" cy="3147726"/>
          </a:xfrm>
        </p:grpSpPr>
        <p:pic>
          <p:nvPicPr>
            <p:cNvPr id="33" name="그림 32" descr="지도, 텍스트, 아틀라스이(가) 표시된 사진&#10;&#10;자동 생성된 설명">
              <a:extLst>
                <a:ext uri="{FF2B5EF4-FFF2-40B4-BE49-F238E27FC236}">
                  <a16:creationId xmlns:a16="http://schemas.microsoft.com/office/drawing/2014/main" id="{5DF76EA3-7B5E-F71F-F917-682A99821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5499" y="1040766"/>
              <a:ext cx="3330203" cy="3147726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4" name="그래픽 33" descr="배지 1 윤곽선">
              <a:extLst>
                <a:ext uri="{FF2B5EF4-FFF2-40B4-BE49-F238E27FC236}">
                  <a16:creationId xmlns:a16="http://schemas.microsoft.com/office/drawing/2014/main" id="{73D2390A-1112-87D7-0EAA-38FA4A08B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46777" y="2651476"/>
              <a:ext cx="251602" cy="251602"/>
            </a:xfrm>
            <a:prstGeom prst="rect">
              <a:avLst/>
            </a:prstGeom>
          </p:spPr>
        </p:pic>
        <p:pic>
          <p:nvPicPr>
            <p:cNvPr id="35" name="그래픽 34" descr="배지 윤곽선">
              <a:extLst>
                <a:ext uri="{FF2B5EF4-FFF2-40B4-BE49-F238E27FC236}">
                  <a16:creationId xmlns:a16="http://schemas.microsoft.com/office/drawing/2014/main" id="{1E0AB192-EF97-104E-E37F-E6F3C5E37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080102" y="2359029"/>
              <a:ext cx="255600" cy="255600"/>
            </a:xfrm>
            <a:prstGeom prst="rect">
              <a:avLst/>
            </a:prstGeom>
          </p:spPr>
        </p:pic>
        <p:pic>
          <p:nvPicPr>
            <p:cNvPr id="36" name="그래픽 35" descr="배지 5 윤곽선">
              <a:extLst>
                <a:ext uri="{FF2B5EF4-FFF2-40B4-BE49-F238E27FC236}">
                  <a16:creationId xmlns:a16="http://schemas.microsoft.com/office/drawing/2014/main" id="{7B4EC619-1ABC-5DAB-3212-B1050B733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045567" y="3884177"/>
              <a:ext cx="255600" cy="255600"/>
            </a:xfrm>
            <a:prstGeom prst="rect">
              <a:avLst/>
            </a:prstGeom>
          </p:spPr>
        </p:pic>
        <p:pic>
          <p:nvPicPr>
            <p:cNvPr id="37" name="그래픽 36" descr="배지 4 윤곽선">
              <a:extLst>
                <a:ext uri="{FF2B5EF4-FFF2-40B4-BE49-F238E27FC236}">
                  <a16:creationId xmlns:a16="http://schemas.microsoft.com/office/drawing/2014/main" id="{046995E2-0E15-5D03-F22A-AD58B58FE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522294" y="1353303"/>
              <a:ext cx="255600" cy="255600"/>
            </a:xfrm>
            <a:prstGeom prst="rect">
              <a:avLst/>
            </a:prstGeom>
          </p:spPr>
        </p:pic>
        <p:pic>
          <p:nvPicPr>
            <p:cNvPr id="38" name="그래픽 37" descr="배지 3 윤곽선">
              <a:extLst>
                <a:ext uri="{FF2B5EF4-FFF2-40B4-BE49-F238E27FC236}">
                  <a16:creationId xmlns:a16="http://schemas.microsoft.com/office/drawing/2014/main" id="{85C503E2-8346-D8A4-2C89-39BFF0739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530600" y="2332841"/>
              <a:ext cx="255600" cy="255600"/>
            </a:xfrm>
            <a:prstGeom prst="rect">
              <a:avLst/>
            </a:prstGeom>
          </p:spPr>
        </p:pic>
      </p:grpSp>
      <p:pic>
        <p:nvPicPr>
          <p:cNvPr id="9" name="그래픽 8" descr="배지 체크 표시1 단색으로 채워진">
            <a:extLst>
              <a:ext uri="{FF2B5EF4-FFF2-40B4-BE49-F238E27FC236}">
                <a16:creationId xmlns:a16="http://schemas.microsoft.com/office/drawing/2014/main" id="{21702345-1BE7-B87A-C8E3-6660528133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188602" y="2535348"/>
            <a:ext cx="194094" cy="174451"/>
          </a:xfrm>
          <a:prstGeom prst="rect">
            <a:avLst/>
          </a:prstGeom>
        </p:spPr>
      </p:pic>
      <p:pic>
        <p:nvPicPr>
          <p:cNvPr id="13" name="그래픽 12" descr="배지 체크 표시1 단색으로 채워진">
            <a:extLst>
              <a:ext uri="{FF2B5EF4-FFF2-40B4-BE49-F238E27FC236}">
                <a16:creationId xmlns:a16="http://schemas.microsoft.com/office/drawing/2014/main" id="{E97C99F3-B3F5-9CB8-E927-855A4572CE5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188602" y="4108603"/>
            <a:ext cx="194094" cy="17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41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2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2649</TotalTime>
  <Words>1467</Words>
  <Application>Microsoft Macintosh PowerPoint</Application>
  <PresentationFormat>와이드스크린</PresentationFormat>
  <Paragraphs>165</Paragraphs>
  <Slides>14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NanumGothic</vt:lpstr>
      <vt:lpstr>Malgun Gothic</vt:lpstr>
      <vt:lpstr>Malgun Gothic</vt:lpstr>
      <vt:lpstr>Aptos</vt:lpstr>
      <vt:lpstr>Arial</vt:lpstr>
      <vt:lpstr>Cambria Math</vt:lpstr>
      <vt:lpstr>27_Office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이원호</cp:lastModifiedBy>
  <cp:revision>322</cp:revision>
  <dcterms:created xsi:type="dcterms:W3CDTF">2021-01-21T03:27:49Z</dcterms:created>
  <dcterms:modified xsi:type="dcterms:W3CDTF">2025-05-21T01:10:09Z</dcterms:modified>
</cp:coreProperties>
</file>